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57" r:id="rId3"/>
    <p:sldId id="270" r:id="rId4"/>
    <p:sldId id="272" r:id="rId5"/>
    <p:sldId id="273" r:id="rId6"/>
    <p:sldId id="271" r:id="rId7"/>
    <p:sldId id="274" r:id="rId8"/>
    <p:sldId id="284" r:id="rId9"/>
    <p:sldId id="275" r:id="rId10"/>
    <p:sldId id="279" r:id="rId11"/>
    <p:sldId id="280" r:id="rId12"/>
    <p:sldId id="276" r:id="rId13"/>
    <p:sldId id="28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5" autoAdjust="0"/>
    <p:restoredTop sz="94660"/>
  </p:normalViewPr>
  <p:slideViewPr>
    <p:cSldViewPr snapToGrid="0">
      <p:cViewPr varScale="1">
        <p:scale>
          <a:sx n="76" d="100"/>
          <a:sy n="76" d="100"/>
        </p:scale>
        <p:origin x="51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F68C9C-1A88-4734-8300-38B60D1BFA5D}"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1FF8C090-0BC3-48AE-A438-EAACFA496221}">
      <dgm:prSet phldrT="[Text]"/>
      <dgm:spPr>
        <a:xfrm>
          <a:off x="30842" y="0"/>
          <a:ext cx="1488604" cy="1488604"/>
        </a:xfrm>
        <a:prstGeom prst="ellipse">
          <a:avLst/>
        </a:prstGeom>
        <a:noFill/>
        <a:ln w="76200" cap="flat" cmpd="sng" algn="ctr">
          <a:solidFill>
            <a:srgbClr val="3771B2"/>
          </a:solidFill>
          <a:prstDash val="solid"/>
          <a:miter lim="800000"/>
        </a:ln>
        <a:effectLst/>
      </dgm:spPr>
      <dgm:t>
        <a:bodyPr/>
        <a:lstStyle/>
        <a:p>
          <a:pPr>
            <a:buNone/>
          </a:pPr>
          <a:r>
            <a:rPr lang="en-US" b="1" dirty="0">
              <a:solidFill>
                <a:sysClr val="window" lastClr="FFFFFF"/>
              </a:solidFill>
              <a:latin typeface="Calibri" panose="020F0502020204030204"/>
              <a:ea typeface="+mn-ea"/>
              <a:cs typeface="+mn-cs"/>
            </a:rPr>
            <a:t>Student Achievement           </a:t>
          </a:r>
        </a:p>
        <a:p>
          <a:pPr>
            <a:buNone/>
          </a:pPr>
          <a:r>
            <a:rPr lang="en-US" b="1" dirty="0">
              <a:solidFill>
                <a:sysClr val="window" lastClr="FFFFFF"/>
              </a:solidFill>
              <a:latin typeface="Calibri" panose="020F0502020204030204"/>
              <a:ea typeface="+mn-ea"/>
              <a:cs typeface="+mn-cs"/>
            </a:rPr>
            <a:t> </a:t>
          </a:r>
        </a:p>
      </dgm:t>
    </dgm:pt>
    <dgm:pt modelId="{32EB90F2-FE52-4B21-BCB0-5D7B5AEBB318}" type="parTrans" cxnId="{2657EC4B-DB21-4DF2-8470-31472E962706}">
      <dgm:prSet/>
      <dgm:spPr/>
      <dgm:t>
        <a:bodyPr/>
        <a:lstStyle/>
        <a:p>
          <a:endParaRPr lang="en-US"/>
        </a:p>
      </dgm:t>
    </dgm:pt>
    <dgm:pt modelId="{23469D83-BCE4-4206-BF30-6390146EA5A6}" type="sibTrans" cxnId="{2657EC4B-DB21-4DF2-8470-31472E962706}">
      <dgm:prSet/>
      <dgm:spPr/>
      <dgm:t>
        <a:bodyPr/>
        <a:lstStyle/>
        <a:p>
          <a:endParaRPr lang="en-US"/>
        </a:p>
      </dgm:t>
    </dgm:pt>
    <dgm:pt modelId="{76F6BB83-972B-440A-9023-D7B91D2C4BC8}">
      <dgm:prSet phldrT="[Text]"/>
      <dgm:spPr>
        <a:xfrm>
          <a:off x="1264124" y="287747"/>
          <a:ext cx="1488604" cy="1488604"/>
        </a:xfrm>
        <a:prstGeom prst="ellipse">
          <a:avLst/>
        </a:prstGeom>
        <a:noFill/>
        <a:ln w="76200" cap="flat" cmpd="sng" algn="ctr">
          <a:solidFill>
            <a:srgbClr val="4FB05B"/>
          </a:solidFill>
          <a:prstDash val="solid"/>
          <a:miter lim="800000"/>
        </a:ln>
        <a:effectLst/>
      </dgm:spPr>
      <dgm:t>
        <a:bodyPr/>
        <a:lstStyle/>
        <a:p>
          <a:pPr>
            <a:buNone/>
          </a:pPr>
          <a:endParaRPr lang="en-US" b="1" dirty="0">
            <a:solidFill>
              <a:sysClr val="window" lastClr="FFFFFF"/>
            </a:solidFill>
            <a:latin typeface="Calibri" panose="020F0502020204030204"/>
            <a:ea typeface="+mn-ea"/>
            <a:cs typeface="+mn-cs"/>
          </a:endParaRPr>
        </a:p>
        <a:p>
          <a:pPr>
            <a:buNone/>
          </a:pPr>
          <a:r>
            <a:rPr lang="en-US" b="1" dirty="0">
              <a:solidFill>
                <a:sysClr val="window" lastClr="FFFFFF"/>
              </a:solidFill>
              <a:latin typeface="Calibri" panose="020F0502020204030204"/>
              <a:ea typeface="+mn-ea"/>
              <a:cs typeface="+mn-cs"/>
            </a:rPr>
            <a:t>Parent and Family Engagement</a:t>
          </a:r>
        </a:p>
      </dgm:t>
    </dgm:pt>
    <dgm:pt modelId="{085D9A2A-A492-44AE-B213-D1DF187BB757}" type="parTrans" cxnId="{B2288521-F510-46AA-B137-406FD88CD7A6}">
      <dgm:prSet/>
      <dgm:spPr/>
      <dgm:t>
        <a:bodyPr/>
        <a:lstStyle/>
        <a:p>
          <a:endParaRPr lang="en-US"/>
        </a:p>
      </dgm:t>
    </dgm:pt>
    <dgm:pt modelId="{ADB9D159-1C4F-44F6-A435-0C754D298549}" type="sibTrans" cxnId="{B2288521-F510-46AA-B137-406FD88CD7A6}">
      <dgm:prSet/>
      <dgm:spPr/>
      <dgm:t>
        <a:bodyPr/>
        <a:lstStyle/>
        <a:p>
          <a:endParaRPr lang="en-US"/>
        </a:p>
      </dgm:t>
    </dgm:pt>
    <dgm:pt modelId="{A0EE08A7-CA39-442F-BDF5-D041CDEF91CC}">
      <dgm:prSet phldrT="[Text]"/>
      <dgm:spPr>
        <a:xfrm>
          <a:off x="2417030" y="0"/>
          <a:ext cx="1488604" cy="1488604"/>
        </a:xfrm>
        <a:prstGeom prst="ellipse">
          <a:avLst/>
        </a:prstGeom>
        <a:noFill/>
        <a:ln w="76200" cap="flat" cmpd="sng" algn="ctr">
          <a:solidFill>
            <a:srgbClr val="6BAAD6"/>
          </a:solidFill>
          <a:prstDash val="solid"/>
          <a:miter lim="800000"/>
        </a:ln>
        <a:effectLst/>
      </dgm:spPr>
      <dgm:t>
        <a:bodyPr/>
        <a:lstStyle/>
        <a:p>
          <a:pPr>
            <a:buNone/>
          </a:pPr>
          <a:r>
            <a:rPr lang="en-US" b="1" dirty="0">
              <a:solidFill>
                <a:sysClr val="window" lastClr="FFFFFF"/>
              </a:solidFill>
              <a:latin typeface="Calibri" panose="020F0502020204030204"/>
              <a:ea typeface="+mn-ea"/>
              <a:cs typeface="+mn-cs"/>
            </a:rPr>
            <a:t>College and Career Readiness</a:t>
          </a:r>
        </a:p>
        <a:p>
          <a:pPr>
            <a:buNone/>
          </a:pPr>
          <a:endParaRPr lang="en-US" b="1" dirty="0">
            <a:solidFill>
              <a:sysClr val="window" lastClr="FFFFFF"/>
            </a:solidFill>
            <a:latin typeface="Calibri" panose="020F0502020204030204"/>
            <a:ea typeface="+mn-ea"/>
            <a:cs typeface="+mn-cs"/>
          </a:endParaRPr>
        </a:p>
      </dgm:t>
    </dgm:pt>
    <dgm:pt modelId="{937C0652-087F-45DD-B59A-12D162A7DDEA}" type="parTrans" cxnId="{10421956-DBA0-49C2-85DC-29D78A9CB30C}">
      <dgm:prSet/>
      <dgm:spPr/>
      <dgm:t>
        <a:bodyPr/>
        <a:lstStyle/>
        <a:p>
          <a:endParaRPr lang="en-US"/>
        </a:p>
      </dgm:t>
    </dgm:pt>
    <dgm:pt modelId="{B6293E5C-B38A-472E-B9B7-A5B5A9A95A13}" type="sibTrans" cxnId="{10421956-DBA0-49C2-85DC-29D78A9CB30C}">
      <dgm:prSet/>
      <dgm:spPr/>
      <dgm:t>
        <a:bodyPr/>
        <a:lstStyle/>
        <a:p>
          <a:endParaRPr lang="en-US"/>
        </a:p>
      </dgm:t>
    </dgm:pt>
    <dgm:pt modelId="{BAFEC8AA-800B-4B60-8DDB-FC5AF9A6AD21}">
      <dgm:prSet phldrT="[Text]"/>
      <dgm:spPr>
        <a:xfrm>
          <a:off x="3573414" y="321062"/>
          <a:ext cx="1488604" cy="1488604"/>
        </a:xfrm>
        <a:prstGeom prst="ellipse">
          <a:avLst/>
        </a:prstGeom>
        <a:noFill/>
        <a:ln w="76200" cap="flat" cmpd="sng" algn="ctr">
          <a:solidFill>
            <a:srgbClr val="EA8923"/>
          </a:solidFill>
          <a:prstDash val="solid"/>
          <a:miter lim="800000"/>
        </a:ln>
        <a:effectLst/>
      </dgm:spPr>
      <dgm:t>
        <a:bodyPr/>
        <a:lstStyle/>
        <a:p>
          <a:pPr>
            <a:buNone/>
          </a:pPr>
          <a:endParaRPr lang="en-US" b="1" dirty="0">
            <a:solidFill>
              <a:sysClr val="window" lastClr="FFFFFF"/>
            </a:solidFill>
            <a:latin typeface="Calibri" panose="020F0502020204030204"/>
            <a:ea typeface="+mn-ea"/>
            <a:cs typeface="+mn-cs"/>
          </a:endParaRPr>
        </a:p>
        <a:p>
          <a:pPr>
            <a:buNone/>
          </a:pPr>
          <a:r>
            <a:rPr lang="en-US" b="1" dirty="0">
              <a:solidFill>
                <a:sysClr val="window" lastClr="FFFFFF"/>
              </a:solidFill>
              <a:latin typeface="Calibri" panose="020F0502020204030204"/>
              <a:ea typeface="+mn-ea"/>
              <a:cs typeface="+mn-cs"/>
            </a:rPr>
            <a:t>Professional Development</a:t>
          </a:r>
        </a:p>
      </dgm:t>
    </dgm:pt>
    <dgm:pt modelId="{73021384-F062-48BE-89C6-6BE03C04B5B5}" type="parTrans" cxnId="{66CFF832-5109-4D6C-9B13-6D29AD745655}">
      <dgm:prSet/>
      <dgm:spPr/>
      <dgm:t>
        <a:bodyPr/>
        <a:lstStyle/>
        <a:p>
          <a:endParaRPr lang="en-US"/>
        </a:p>
      </dgm:t>
    </dgm:pt>
    <dgm:pt modelId="{C59C71ED-468D-45A3-978E-DAF416B83D90}" type="sibTrans" cxnId="{66CFF832-5109-4D6C-9B13-6D29AD745655}">
      <dgm:prSet/>
      <dgm:spPr/>
      <dgm:t>
        <a:bodyPr/>
        <a:lstStyle/>
        <a:p>
          <a:endParaRPr lang="en-US"/>
        </a:p>
      </dgm:t>
    </dgm:pt>
    <dgm:pt modelId="{FD0E8B26-2CB9-41A9-820E-6AD31ABFEA08}">
      <dgm:prSet/>
      <dgm:spPr>
        <a:xfrm>
          <a:off x="4731338" y="0"/>
          <a:ext cx="1488604" cy="1488604"/>
        </a:xfrm>
        <a:prstGeom prst="ellipse">
          <a:avLst/>
        </a:prstGeom>
        <a:noFill/>
        <a:ln w="76200" cap="flat" cmpd="sng" algn="ctr">
          <a:solidFill>
            <a:srgbClr val="E33E3D"/>
          </a:solidFill>
          <a:prstDash val="solid"/>
          <a:miter lim="800000"/>
        </a:ln>
        <a:effectLst/>
      </dgm:spPr>
      <dgm:t>
        <a:bodyPr/>
        <a:lstStyle/>
        <a:p>
          <a:pPr>
            <a:buNone/>
          </a:pPr>
          <a:r>
            <a:rPr lang="en-US" b="1" dirty="0">
              <a:solidFill>
                <a:sysClr val="window" lastClr="FFFFFF"/>
              </a:solidFill>
              <a:latin typeface="Calibri" panose="020F0502020204030204"/>
              <a:ea typeface="+mn-ea"/>
              <a:cs typeface="+mn-cs"/>
            </a:rPr>
            <a:t>Support Services</a:t>
          </a:r>
        </a:p>
        <a:p>
          <a:pPr>
            <a:buNone/>
          </a:pPr>
          <a:endParaRPr lang="en-US" b="1" dirty="0">
            <a:solidFill>
              <a:sysClr val="window" lastClr="FFFFFF"/>
            </a:solidFill>
            <a:latin typeface="Calibri" panose="020F0502020204030204"/>
            <a:ea typeface="+mn-ea"/>
            <a:cs typeface="+mn-cs"/>
          </a:endParaRPr>
        </a:p>
      </dgm:t>
    </dgm:pt>
    <dgm:pt modelId="{D887CB88-9312-40F3-B04B-ADC473DDEE3C}" type="parTrans" cxnId="{BE87B483-B06F-4D6A-A970-F73727875118}">
      <dgm:prSet/>
      <dgm:spPr/>
      <dgm:t>
        <a:bodyPr/>
        <a:lstStyle/>
        <a:p>
          <a:endParaRPr lang="en-US"/>
        </a:p>
      </dgm:t>
    </dgm:pt>
    <dgm:pt modelId="{AE5919F0-2DEE-41B5-BB07-2936FB0691AB}" type="sibTrans" cxnId="{BE87B483-B06F-4D6A-A970-F73727875118}">
      <dgm:prSet/>
      <dgm:spPr/>
      <dgm:t>
        <a:bodyPr/>
        <a:lstStyle/>
        <a:p>
          <a:endParaRPr lang="en-US"/>
        </a:p>
      </dgm:t>
    </dgm:pt>
    <dgm:pt modelId="{63226F1F-41AD-483A-93DE-1692C54103A3}" type="pres">
      <dgm:prSet presAssocID="{ABF68C9C-1A88-4734-8300-38B60D1BFA5D}" presName="Name0" presStyleCnt="0">
        <dgm:presLayoutVars>
          <dgm:dir/>
          <dgm:resizeHandles val="exact"/>
        </dgm:presLayoutVars>
      </dgm:prSet>
      <dgm:spPr/>
    </dgm:pt>
    <dgm:pt modelId="{6D41BE2A-3CE3-45DD-A777-280C88D67975}" type="pres">
      <dgm:prSet presAssocID="{1FF8C090-0BC3-48AE-A438-EAACFA496221}" presName="Name5" presStyleLbl="vennNode1" presStyleIdx="0" presStyleCnt="5" custLinFactNeighborX="10103" custLinFactNeighborY="-36878">
        <dgm:presLayoutVars>
          <dgm:bulletEnabled val="1"/>
        </dgm:presLayoutVars>
      </dgm:prSet>
      <dgm:spPr/>
    </dgm:pt>
    <dgm:pt modelId="{82DEFD7A-4A24-4ADF-AD77-392381FA4FCB}" type="pres">
      <dgm:prSet presAssocID="{23469D83-BCE4-4206-BF30-6390146EA5A6}" presName="space" presStyleCnt="0"/>
      <dgm:spPr/>
    </dgm:pt>
    <dgm:pt modelId="{2312B7A8-169A-4CAD-841F-BF53EE2B3832}" type="pres">
      <dgm:prSet presAssocID="{76F6BB83-972B-440A-9023-D7B91D2C4BC8}" presName="Name5" presStyleLbl="vennNode1" presStyleIdx="1" presStyleCnt="5" custLinFactNeighborX="10694" custLinFactNeighborY="-2713">
        <dgm:presLayoutVars>
          <dgm:bulletEnabled val="1"/>
        </dgm:presLayoutVars>
      </dgm:prSet>
      <dgm:spPr/>
    </dgm:pt>
    <dgm:pt modelId="{BBBEFC4B-9B45-4D2D-81B0-69312F5DD295}" type="pres">
      <dgm:prSet presAssocID="{ADB9D159-1C4F-44F6-A435-0C754D298549}" presName="space" presStyleCnt="0"/>
      <dgm:spPr/>
    </dgm:pt>
    <dgm:pt modelId="{2F968621-BBEA-44BC-BDAF-70C67C3226EE}" type="pres">
      <dgm:prSet presAssocID="{A0EE08A7-CA39-442F-BDF5-D041CDEF91CC}" presName="Name5" presStyleLbl="vennNode1" presStyleIdx="2" presStyleCnt="5" custLinFactNeighborX="11588" custLinFactNeighborY="-36878">
        <dgm:presLayoutVars>
          <dgm:bulletEnabled val="1"/>
        </dgm:presLayoutVars>
      </dgm:prSet>
      <dgm:spPr/>
    </dgm:pt>
    <dgm:pt modelId="{4B938B6A-6D9F-4B0B-AF9C-DE898795EE18}" type="pres">
      <dgm:prSet presAssocID="{B6293E5C-B38A-472E-B9B7-A5B5A9A95A13}" presName="space" presStyleCnt="0"/>
      <dgm:spPr/>
    </dgm:pt>
    <dgm:pt modelId="{37902F90-7255-4E09-8C9A-D6D804A865B9}" type="pres">
      <dgm:prSet presAssocID="{BAFEC8AA-800B-4B60-8DDB-FC5AF9A6AD21}" presName="Name5" presStyleLbl="vennNode1" presStyleIdx="3" presStyleCnt="5">
        <dgm:presLayoutVars>
          <dgm:bulletEnabled val="1"/>
        </dgm:presLayoutVars>
      </dgm:prSet>
      <dgm:spPr/>
    </dgm:pt>
    <dgm:pt modelId="{5DE3260C-49D0-4735-84E9-06168E6A330A}" type="pres">
      <dgm:prSet presAssocID="{C59C71ED-468D-45A3-978E-DAF416B83D90}" presName="space" presStyleCnt="0"/>
      <dgm:spPr/>
    </dgm:pt>
    <dgm:pt modelId="{CB340A95-26EF-43F7-8B4C-6486D5EE4FF7}" type="pres">
      <dgm:prSet presAssocID="{FD0E8B26-2CB9-41A9-820E-6AD31ABFEA08}" presName="Name5" presStyleLbl="vennNode1" presStyleIdx="4" presStyleCnt="5" custLinFactNeighborX="-11071" custLinFactNeighborY="-38301">
        <dgm:presLayoutVars>
          <dgm:bulletEnabled val="1"/>
        </dgm:presLayoutVars>
      </dgm:prSet>
      <dgm:spPr/>
    </dgm:pt>
  </dgm:ptLst>
  <dgm:cxnLst>
    <dgm:cxn modelId="{B2288521-F510-46AA-B137-406FD88CD7A6}" srcId="{ABF68C9C-1A88-4734-8300-38B60D1BFA5D}" destId="{76F6BB83-972B-440A-9023-D7B91D2C4BC8}" srcOrd="1" destOrd="0" parTransId="{085D9A2A-A492-44AE-B213-D1DF187BB757}" sibTransId="{ADB9D159-1C4F-44F6-A435-0C754D298549}"/>
    <dgm:cxn modelId="{549D2830-C667-4CDC-ABE5-A6C9F63E72A7}" type="presOf" srcId="{ABF68C9C-1A88-4734-8300-38B60D1BFA5D}" destId="{63226F1F-41AD-483A-93DE-1692C54103A3}" srcOrd="0" destOrd="0" presId="urn:microsoft.com/office/officeart/2005/8/layout/venn3"/>
    <dgm:cxn modelId="{66CFF832-5109-4D6C-9B13-6D29AD745655}" srcId="{ABF68C9C-1A88-4734-8300-38B60D1BFA5D}" destId="{BAFEC8AA-800B-4B60-8DDB-FC5AF9A6AD21}" srcOrd="3" destOrd="0" parTransId="{73021384-F062-48BE-89C6-6BE03C04B5B5}" sibTransId="{C59C71ED-468D-45A3-978E-DAF416B83D90}"/>
    <dgm:cxn modelId="{17456D42-4BEA-4044-BF5C-6091A1C63D0A}" type="presOf" srcId="{FD0E8B26-2CB9-41A9-820E-6AD31ABFEA08}" destId="{CB340A95-26EF-43F7-8B4C-6486D5EE4FF7}" srcOrd="0" destOrd="0" presId="urn:microsoft.com/office/officeart/2005/8/layout/venn3"/>
    <dgm:cxn modelId="{5560C74A-587B-47DF-B409-432385A99573}" type="presOf" srcId="{76F6BB83-972B-440A-9023-D7B91D2C4BC8}" destId="{2312B7A8-169A-4CAD-841F-BF53EE2B3832}" srcOrd="0" destOrd="0" presId="urn:microsoft.com/office/officeart/2005/8/layout/venn3"/>
    <dgm:cxn modelId="{2657EC4B-DB21-4DF2-8470-31472E962706}" srcId="{ABF68C9C-1A88-4734-8300-38B60D1BFA5D}" destId="{1FF8C090-0BC3-48AE-A438-EAACFA496221}" srcOrd="0" destOrd="0" parTransId="{32EB90F2-FE52-4B21-BCB0-5D7B5AEBB318}" sibTransId="{23469D83-BCE4-4206-BF30-6390146EA5A6}"/>
    <dgm:cxn modelId="{3441216D-8BD5-4AEE-B8C5-4D9BBFE1724C}" type="presOf" srcId="{BAFEC8AA-800B-4B60-8DDB-FC5AF9A6AD21}" destId="{37902F90-7255-4E09-8C9A-D6D804A865B9}" srcOrd="0" destOrd="0" presId="urn:microsoft.com/office/officeart/2005/8/layout/venn3"/>
    <dgm:cxn modelId="{10421956-DBA0-49C2-85DC-29D78A9CB30C}" srcId="{ABF68C9C-1A88-4734-8300-38B60D1BFA5D}" destId="{A0EE08A7-CA39-442F-BDF5-D041CDEF91CC}" srcOrd="2" destOrd="0" parTransId="{937C0652-087F-45DD-B59A-12D162A7DDEA}" sibTransId="{B6293E5C-B38A-472E-B9B7-A5B5A9A95A13}"/>
    <dgm:cxn modelId="{92D5EA59-E26E-4EEC-A7F9-3678E7A82406}" type="presOf" srcId="{1FF8C090-0BC3-48AE-A438-EAACFA496221}" destId="{6D41BE2A-3CE3-45DD-A777-280C88D67975}" srcOrd="0" destOrd="0" presId="urn:microsoft.com/office/officeart/2005/8/layout/venn3"/>
    <dgm:cxn modelId="{BE87B483-B06F-4D6A-A970-F73727875118}" srcId="{ABF68C9C-1A88-4734-8300-38B60D1BFA5D}" destId="{FD0E8B26-2CB9-41A9-820E-6AD31ABFEA08}" srcOrd="4" destOrd="0" parTransId="{D887CB88-9312-40F3-B04B-ADC473DDEE3C}" sibTransId="{AE5919F0-2DEE-41B5-BB07-2936FB0691AB}"/>
    <dgm:cxn modelId="{2D23DCC0-5D43-44E0-A069-8FE4BDCB9627}" type="presOf" srcId="{A0EE08A7-CA39-442F-BDF5-D041CDEF91CC}" destId="{2F968621-BBEA-44BC-BDAF-70C67C3226EE}" srcOrd="0" destOrd="0" presId="urn:microsoft.com/office/officeart/2005/8/layout/venn3"/>
    <dgm:cxn modelId="{40BD17D4-8734-4B4D-A04F-6A6585794B0E}" type="presParOf" srcId="{63226F1F-41AD-483A-93DE-1692C54103A3}" destId="{6D41BE2A-3CE3-45DD-A777-280C88D67975}" srcOrd="0" destOrd="0" presId="urn:microsoft.com/office/officeart/2005/8/layout/venn3"/>
    <dgm:cxn modelId="{0AAE30ED-7879-4BD0-8469-26B2D8CC9412}" type="presParOf" srcId="{63226F1F-41AD-483A-93DE-1692C54103A3}" destId="{82DEFD7A-4A24-4ADF-AD77-392381FA4FCB}" srcOrd="1" destOrd="0" presId="urn:microsoft.com/office/officeart/2005/8/layout/venn3"/>
    <dgm:cxn modelId="{6FE52879-8AC3-4209-86C3-AB99B4E35450}" type="presParOf" srcId="{63226F1F-41AD-483A-93DE-1692C54103A3}" destId="{2312B7A8-169A-4CAD-841F-BF53EE2B3832}" srcOrd="2" destOrd="0" presId="urn:microsoft.com/office/officeart/2005/8/layout/venn3"/>
    <dgm:cxn modelId="{3966C2D6-3CFA-4C36-8EC0-4C662B8CB173}" type="presParOf" srcId="{63226F1F-41AD-483A-93DE-1692C54103A3}" destId="{BBBEFC4B-9B45-4D2D-81B0-69312F5DD295}" srcOrd="3" destOrd="0" presId="urn:microsoft.com/office/officeart/2005/8/layout/venn3"/>
    <dgm:cxn modelId="{F55C6BCD-1471-40D0-9C03-0654374304F0}" type="presParOf" srcId="{63226F1F-41AD-483A-93DE-1692C54103A3}" destId="{2F968621-BBEA-44BC-BDAF-70C67C3226EE}" srcOrd="4" destOrd="0" presId="urn:microsoft.com/office/officeart/2005/8/layout/venn3"/>
    <dgm:cxn modelId="{4D1A4B82-EE3C-49E3-A392-5FE6FE0BFE64}" type="presParOf" srcId="{63226F1F-41AD-483A-93DE-1692C54103A3}" destId="{4B938B6A-6D9F-4B0B-AF9C-DE898795EE18}" srcOrd="5" destOrd="0" presId="urn:microsoft.com/office/officeart/2005/8/layout/venn3"/>
    <dgm:cxn modelId="{88D97DAD-C0E3-4E00-B1D6-79D9CE3225FD}" type="presParOf" srcId="{63226F1F-41AD-483A-93DE-1692C54103A3}" destId="{37902F90-7255-4E09-8C9A-D6D804A865B9}" srcOrd="6" destOrd="0" presId="urn:microsoft.com/office/officeart/2005/8/layout/venn3"/>
    <dgm:cxn modelId="{F2FD3B17-E6C7-44C9-B089-F455E236232E}" type="presParOf" srcId="{63226F1F-41AD-483A-93DE-1692C54103A3}" destId="{5DE3260C-49D0-4735-84E9-06168E6A330A}" srcOrd="7" destOrd="0" presId="urn:microsoft.com/office/officeart/2005/8/layout/venn3"/>
    <dgm:cxn modelId="{B801B554-9F42-4E43-BCDE-DCD83D8DA9F4}" type="presParOf" srcId="{63226F1F-41AD-483A-93DE-1692C54103A3}" destId="{CB340A95-26EF-43F7-8B4C-6486D5EE4FF7}" srcOrd="8"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1BE2A-3CE3-45DD-A777-280C88D67975}">
      <dsp:nvSpPr>
        <dsp:cNvPr id="0" name=""/>
        <dsp:cNvSpPr/>
      </dsp:nvSpPr>
      <dsp:spPr>
        <a:xfrm>
          <a:off x="30842" y="0"/>
          <a:ext cx="1488604" cy="1488604"/>
        </a:xfrm>
        <a:prstGeom prst="ellipse">
          <a:avLst/>
        </a:prstGeom>
        <a:noFill/>
        <a:ln w="76200" cap="flat" cmpd="sng" algn="ctr">
          <a:solidFill>
            <a:srgbClr val="3771B2"/>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1923" tIns="15240" rIns="81923"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ysClr val="window" lastClr="FFFFFF"/>
              </a:solidFill>
              <a:latin typeface="Calibri" panose="020F0502020204030204"/>
              <a:ea typeface="+mn-ea"/>
              <a:cs typeface="+mn-cs"/>
            </a:rPr>
            <a:t>Student Achievement           </a:t>
          </a:r>
        </a:p>
        <a:p>
          <a:pPr marL="0" lvl="0" indent="0" algn="ctr" defTabSz="533400">
            <a:lnSpc>
              <a:spcPct val="90000"/>
            </a:lnSpc>
            <a:spcBef>
              <a:spcPct val="0"/>
            </a:spcBef>
            <a:spcAft>
              <a:spcPct val="35000"/>
            </a:spcAft>
            <a:buNone/>
          </a:pPr>
          <a:r>
            <a:rPr lang="en-US" sz="1200" b="1" kern="1200" dirty="0">
              <a:solidFill>
                <a:sysClr val="window" lastClr="FFFFFF"/>
              </a:solidFill>
              <a:latin typeface="Calibri" panose="020F0502020204030204"/>
              <a:ea typeface="+mn-ea"/>
              <a:cs typeface="+mn-cs"/>
            </a:rPr>
            <a:t> </a:t>
          </a:r>
        </a:p>
      </dsp:txBody>
      <dsp:txXfrm>
        <a:off x="248843" y="218001"/>
        <a:ext cx="1052602" cy="1052602"/>
      </dsp:txXfrm>
    </dsp:sp>
    <dsp:sp modelId="{2312B7A8-169A-4CAD-841F-BF53EE2B3832}">
      <dsp:nvSpPr>
        <dsp:cNvPr id="0" name=""/>
        <dsp:cNvSpPr/>
      </dsp:nvSpPr>
      <dsp:spPr>
        <a:xfrm>
          <a:off x="1223485" y="280676"/>
          <a:ext cx="1488604" cy="1488604"/>
        </a:xfrm>
        <a:prstGeom prst="ellipse">
          <a:avLst/>
        </a:prstGeom>
        <a:noFill/>
        <a:ln w="76200" cap="flat" cmpd="sng" algn="ctr">
          <a:solidFill>
            <a:srgbClr val="4FB05B"/>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1923" tIns="15240" rIns="81923" bIns="15240" numCol="1" spcCol="1270" anchor="ctr" anchorCtr="0">
          <a:noAutofit/>
        </a:bodyPr>
        <a:lstStyle/>
        <a:p>
          <a:pPr marL="0" lvl="0" indent="0" algn="ctr" defTabSz="533400">
            <a:lnSpc>
              <a:spcPct val="90000"/>
            </a:lnSpc>
            <a:spcBef>
              <a:spcPct val="0"/>
            </a:spcBef>
            <a:spcAft>
              <a:spcPct val="35000"/>
            </a:spcAft>
            <a:buNone/>
          </a:pPr>
          <a:endParaRPr lang="en-US" sz="1200" b="1" kern="1200" dirty="0">
            <a:solidFill>
              <a:sysClr val="window" lastClr="FFFFFF"/>
            </a:solidFill>
            <a:latin typeface="Calibri" panose="020F0502020204030204"/>
            <a:ea typeface="+mn-ea"/>
            <a:cs typeface="+mn-cs"/>
          </a:endParaRPr>
        </a:p>
        <a:p>
          <a:pPr marL="0" lvl="0" indent="0" algn="ctr" defTabSz="533400">
            <a:lnSpc>
              <a:spcPct val="90000"/>
            </a:lnSpc>
            <a:spcBef>
              <a:spcPct val="0"/>
            </a:spcBef>
            <a:spcAft>
              <a:spcPct val="35000"/>
            </a:spcAft>
            <a:buNone/>
          </a:pPr>
          <a:r>
            <a:rPr lang="en-US" sz="1200" b="1" kern="1200" dirty="0">
              <a:solidFill>
                <a:sysClr val="window" lastClr="FFFFFF"/>
              </a:solidFill>
              <a:latin typeface="Calibri" panose="020F0502020204030204"/>
              <a:ea typeface="+mn-ea"/>
              <a:cs typeface="+mn-cs"/>
            </a:rPr>
            <a:t>Parent and Family Engagement</a:t>
          </a:r>
        </a:p>
      </dsp:txBody>
      <dsp:txXfrm>
        <a:off x="1441486" y="498677"/>
        <a:ext cx="1052602" cy="1052602"/>
      </dsp:txXfrm>
    </dsp:sp>
    <dsp:sp modelId="{2F968621-BBEA-44BC-BDAF-70C67C3226EE}">
      <dsp:nvSpPr>
        <dsp:cNvPr id="0" name=""/>
        <dsp:cNvSpPr/>
      </dsp:nvSpPr>
      <dsp:spPr>
        <a:xfrm>
          <a:off x="2417030" y="0"/>
          <a:ext cx="1488604" cy="1488604"/>
        </a:xfrm>
        <a:prstGeom prst="ellipse">
          <a:avLst/>
        </a:prstGeom>
        <a:noFill/>
        <a:ln w="76200" cap="flat" cmpd="sng" algn="ctr">
          <a:solidFill>
            <a:srgbClr val="6BAAD6"/>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1923" tIns="15240" rIns="81923"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ysClr val="window" lastClr="FFFFFF"/>
              </a:solidFill>
              <a:latin typeface="Calibri" panose="020F0502020204030204"/>
              <a:ea typeface="+mn-ea"/>
              <a:cs typeface="+mn-cs"/>
            </a:rPr>
            <a:t>College and Career Readiness</a:t>
          </a:r>
        </a:p>
        <a:p>
          <a:pPr marL="0" lvl="0" indent="0" algn="ctr" defTabSz="533400">
            <a:lnSpc>
              <a:spcPct val="90000"/>
            </a:lnSpc>
            <a:spcBef>
              <a:spcPct val="0"/>
            </a:spcBef>
            <a:spcAft>
              <a:spcPct val="35000"/>
            </a:spcAft>
            <a:buNone/>
          </a:pPr>
          <a:endParaRPr lang="en-US" sz="1200" b="1" kern="1200" dirty="0">
            <a:solidFill>
              <a:sysClr val="window" lastClr="FFFFFF"/>
            </a:solidFill>
            <a:latin typeface="Calibri" panose="020F0502020204030204"/>
            <a:ea typeface="+mn-ea"/>
            <a:cs typeface="+mn-cs"/>
          </a:endParaRPr>
        </a:p>
      </dsp:txBody>
      <dsp:txXfrm>
        <a:off x="2635031" y="218001"/>
        <a:ext cx="1052602" cy="1052602"/>
      </dsp:txXfrm>
    </dsp:sp>
    <dsp:sp modelId="{37902F90-7255-4E09-8C9A-D6D804A865B9}">
      <dsp:nvSpPr>
        <dsp:cNvPr id="0" name=""/>
        <dsp:cNvSpPr/>
      </dsp:nvSpPr>
      <dsp:spPr>
        <a:xfrm>
          <a:off x="3573414" y="321062"/>
          <a:ext cx="1488604" cy="1488604"/>
        </a:xfrm>
        <a:prstGeom prst="ellipse">
          <a:avLst/>
        </a:prstGeom>
        <a:noFill/>
        <a:ln w="76200" cap="flat" cmpd="sng" algn="ctr">
          <a:solidFill>
            <a:srgbClr val="EA8923"/>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1923" tIns="15240" rIns="81923" bIns="15240" numCol="1" spcCol="1270" anchor="ctr" anchorCtr="0">
          <a:noAutofit/>
        </a:bodyPr>
        <a:lstStyle/>
        <a:p>
          <a:pPr marL="0" lvl="0" indent="0" algn="ctr" defTabSz="533400">
            <a:lnSpc>
              <a:spcPct val="90000"/>
            </a:lnSpc>
            <a:spcBef>
              <a:spcPct val="0"/>
            </a:spcBef>
            <a:spcAft>
              <a:spcPct val="35000"/>
            </a:spcAft>
            <a:buNone/>
          </a:pPr>
          <a:endParaRPr lang="en-US" sz="1200" b="1" kern="1200" dirty="0">
            <a:solidFill>
              <a:sysClr val="window" lastClr="FFFFFF"/>
            </a:solidFill>
            <a:latin typeface="Calibri" panose="020F0502020204030204"/>
            <a:ea typeface="+mn-ea"/>
            <a:cs typeface="+mn-cs"/>
          </a:endParaRPr>
        </a:p>
        <a:p>
          <a:pPr marL="0" lvl="0" indent="0" algn="ctr" defTabSz="533400">
            <a:lnSpc>
              <a:spcPct val="90000"/>
            </a:lnSpc>
            <a:spcBef>
              <a:spcPct val="0"/>
            </a:spcBef>
            <a:spcAft>
              <a:spcPct val="35000"/>
            </a:spcAft>
            <a:buNone/>
          </a:pPr>
          <a:r>
            <a:rPr lang="en-US" sz="1200" b="1" kern="1200" dirty="0">
              <a:solidFill>
                <a:sysClr val="window" lastClr="FFFFFF"/>
              </a:solidFill>
              <a:latin typeface="Calibri" panose="020F0502020204030204"/>
              <a:ea typeface="+mn-ea"/>
              <a:cs typeface="+mn-cs"/>
            </a:rPr>
            <a:t>Professional Development</a:t>
          </a:r>
        </a:p>
      </dsp:txBody>
      <dsp:txXfrm>
        <a:off x="3791415" y="539063"/>
        <a:ext cx="1052602" cy="1052602"/>
      </dsp:txXfrm>
    </dsp:sp>
    <dsp:sp modelId="{CB340A95-26EF-43F7-8B4C-6486D5EE4FF7}">
      <dsp:nvSpPr>
        <dsp:cNvPr id="0" name=""/>
        <dsp:cNvSpPr/>
      </dsp:nvSpPr>
      <dsp:spPr>
        <a:xfrm>
          <a:off x="4731338" y="0"/>
          <a:ext cx="1488604" cy="1488604"/>
        </a:xfrm>
        <a:prstGeom prst="ellipse">
          <a:avLst/>
        </a:prstGeom>
        <a:noFill/>
        <a:ln w="76200" cap="flat" cmpd="sng" algn="ctr">
          <a:solidFill>
            <a:srgbClr val="E33E3D"/>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1923" tIns="15240" rIns="81923"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ysClr val="window" lastClr="FFFFFF"/>
              </a:solidFill>
              <a:latin typeface="Calibri" panose="020F0502020204030204"/>
              <a:ea typeface="+mn-ea"/>
              <a:cs typeface="+mn-cs"/>
            </a:rPr>
            <a:t>Support Services</a:t>
          </a:r>
        </a:p>
        <a:p>
          <a:pPr marL="0" lvl="0" indent="0" algn="ctr" defTabSz="533400">
            <a:lnSpc>
              <a:spcPct val="90000"/>
            </a:lnSpc>
            <a:spcBef>
              <a:spcPct val="0"/>
            </a:spcBef>
            <a:spcAft>
              <a:spcPct val="35000"/>
            </a:spcAft>
            <a:buNone/>
          </a:pPr>
          <a:endParaRPr lang="en-US" sz="1200" b="1" kern="1200" dirty="0">
            <a:solidFill>
              <a:sysClr val="window" lastClr="FFFFFF"/>
            </a:solidFill>
            <a:latin typeface="Calibri" panose="020F0502020204030204"/>
            <a:ea typeface="+mn-ea"/>
            <a:cs typeface="+mn-cs"/>
          </a:endParaRPr>
        </a:p>
      </dsp:txBody>
      <dsp:txXfrm>
        <a:off x="4949339" y="218001"/>
        <a:ext cx="1052602" cy="1052602"/>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DE889DE-E035-46F3-A342-C268556E0673}" type="datetime1">
              <a:rPr lang="en-US" smtClean="0"/>
              <a:t>08/16/2024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18498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D48FC-9093-4A51-A475-DA9EB109896D}" type="datetime1">
              <a:rPr lang="en-US" smtClean="0"/>
              <a:t>08/16/2024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6046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C2ED4EB-1A81-41F0-A0C7-DCCBC58420A5}" type="datetime1">
              <a:rPr lang="en-US" smtClean="0"/>
              <a:t>08/16/2024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20021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6CEEAE-013E-4AB0-94A8-B72E74E6FD2C}" type="datetime1">
              <a:rPr lang="en-US" smtClean="0"/>
              <a:t>08/16/2024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6369797"/>
            <a:ext cx="1052508" cy="365125"/>
          </a:xfrm>
        </p:spPr>
        <p:txBody>
          <a:bodyPr/>
          <a:lstStyle>
            <a:lvl1pPr>
              <a:defRPr sz="14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080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15E0ED6-7B00-47DD-9E26-43F48930FEE6}" type="datetime1">
              <a:rPr lang="en-US" smtClean="0"/>
              <a:t>08/16/2024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710926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490B71-1416-47F4-BB1D-09156C6EF8C9}" type="datetime1">
              <a:rPr lang="en-US" smtClean="0"/>
              <a:t>08/16/2024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3306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E75C2F-5377-4C74-AAAF-223F09359736}" type="datetime1">
              <a:rPr lang="en-US" smtClean="0"/>
              <a:t>08/16/2024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8903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9279028-C61A-4B62-AD37-DAE8CF9989A0}" type="datetime1">
              <a:rPr lang="en-US" smtClean="0"/>
              <a:t>08/16/2024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3666645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28AD6-E671-46C8-BDDB-FC32748405B9}" type="datetime1">
              <a:rPr lang="en-US" smtClean="0"/>
              <a:t>08/16/2024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68760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3DDC1E0-D12A-4D07-9D53-C37A64DA0F3D}" type="datetime1">
              <a:rPr lang="en-US" smtClean="0"/>
              <a:t>08/16/2024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65197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9C1478-8EBD-4D00-9F6D-6A55DFEA5420}" type="datetime1">
              <a:rPr lang="en-US" smtClean="0"/>
              <a:t>08/16/2024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3505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8F424A48-5D06-4CB8-9758-655C6CB07C3D}" type="datetime1">
              <a:rPr lang="en-US" smtClean="0"/>
              <a:t>08/16/2024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61120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a:t>ANNUAL Title I Meeting</a:t>
            </a:r>
          </a:p>
        </p:txBody>
      </p:sp>
      <p:sp>
        <p:nvSpPr>
          <p:cNvPr id="3" name="Subtitle 2"/>
          <p:cNvSpPr>
            <a:spLocks noGrp="1"/>
          </p:cNvSpPr>
          <p:nvPr>
            <p:ph type="subTitle" idx="1"/>
          </p:nvPr>
        </p:nvSpPr>
        <p:spPr>
          <a:xfrm>
            <a:off x="898186" y="2495444"/>
            <a:ext cx="10993546" cy="590321"/>
          </a:xfrm>
        </p:spPr>
        <p:txBody>
          <a:bodyPr>
            <a:normAutofit fontScale="70000" lnSpcReduction="20000"/>
          </a:bodyPr>
          <a:lstStyle/>
          <a:p>
            <a:pPr algn="ctr"/>
            <a:r>
              <a:rPr lang="en-US" dirty="0"/>
              <a:t> 		</a:t>
            </a:r>
            <a:r>
              <a:rPr lang="en-US" sz="2600" b="1" dirty="0"/>
              <a:t>Title I, Part A Federal Program 	</a:t>
            </a:r>
            <a:r>
              <a:rPr lang="en-US" b="1" dirty="0"/>
              <a:t>					</a:t>
            </a:r>
          </a:p>
          <a:p>
            <a:pPr algn="ctr"/>
            <a:r>
              <a:rPr lang="en-US" b="1" dirty="0"/>
              <a:t>		</a:t>
            </a:r>
            <a:r>
              <a:rPr lang="en-US" dirty="0"/>
              <a:t>				</a:t>
            </a:r>
          </a:p>
        </p:txBody>
      </p:sp>
      <p:pic>
        <p:nvPicPr>
          <p:cNvPr id="10" name="Picture 9">
            <a:extLst>
              <a:ext uri="{FF2B5EF4-FFF2-40B4-BE49-F238E27FC236}">
                <a16:creationId xmlns:a16="http://schemas.microsoft.com/office/drawing/2014/main" id="{8DF72A15-6612-46BC-A3A5-685DB1936D4F}"/>
              </a:ext>
            </a:extLst>
          </p:cNvPr>
          <p:cNvPicPr>
            <a:picLocks noChangeAspect="1"/>
          </p:cNvPicPr>
          <p:nvPr/>
        </p:nvPicPr>
        <p:blipFill>
          <a:blip r:embed="rId2"/>
          <a:stretch>
            <a:fillRect/>
          </a:stretch>
        </p:blipFill>
        <p:spPr>
          <a:xfrm>
            <a:off x="8494866" y="3911417"/>
            <a:ext cx="2982701" cy="2256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a:extLst>
              <a:ext uri="{FF2B5EF4-FFF2-40B4-BE49-F238E27FC236}">
                <a16:creationId xmlns:a16="http://schemas.microsoft.com/office/drawing/2014/main" id="{687F0CF6-BF9B-4596-8B39-EC835FDCC7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125" y="708715"/>
            <a:ext cx="1498888" cy="1049222"/>
          </a:xfrm>
          <a:prstGeom prst="rect">
            <a:avLst/>
          </a:prstGeom>
        </p:spPr>
      </p:pic>
      <p:pic>
        <p:nvPicPr>
          <p:cNvPr id="7" name="Picture 6">
            <a:extLst>
              <a:ext uri="{FF2B5EF4-FFF2-40B4-BE49-F238E27FC236}">
                <a16:creationId xmlns:a16="http://schemas.microsoft.com/office/drawing/2014/main" id="{D032A070-D783-4963-B638-57A8D40939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6053" y="591858"/>
            <a:ext cx="3333333" cy="857143"/>
          </a:xfrm>
          <a:prstGeom prst="rect">
            <a:avLst/>
          </a:prstGeom>
        </p:spPr>
      </p:pic>
      <p:graphicFrame>
        <p:nvGraphicFramePr>
          <p:cNvPr id="19" name="Diagram 18">
            <a:extLst>
              <a:ext uri="{FF2B5EF4-FFF2-40B4-BE49-F238E27FC236}">
                <a16:creationId xmlns:a16="http://schemas.microsoft.com/office/drawing/2014/main" id="{7B7DFD94-CDA7-447A-A44B-CF5BB3B7A17C}"/>
              </a:ext>
            </a:extLst>
          </p:cNvPr>
          <p:cNvGraphicFramePr/>
          <p:nvPr>
            <p:extLst>
              <p:ext uri="{D42A27DB-BD31-4B8C-83A1-F6EECF244321}">
                <p14:modId xmlns:p14="http://schemas.microsoft.com/office/powerpoint/2010/main" val="863342796"/>
              </p:ext>
            </p:extLst>
          </p:nvPr>
        </p:nvGraphicFramePr>
        <p:xfrm>
          <a:off x="1116268" y="3911417"/>
          <a:ext cx="6253667" cy="213073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10011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229F4-137F-4583-9C93-58800B666330}"/>
              </a:ext>
            </a:extLst>
          </p:cNvPr>
          <p:cNvSpPr>
            <a:spLocks noGrp="1"/>
          </p:cNvSpPr>
          <p:nvPr>
            <p:ph type="title"/>
          </p:nvPr>
        </p:nvSpPr>
        <p:spPr/>
        <p:txBody>
          <a:bodyPr>
            <a:normAutofit/>
          </a:bodyPr>
          <a:lstStyle/>
          <a:p>
            <a:pPr algn="ctr"/>
            <a:r>
              <a:rPr lang="en-US" sz="5400" dirty="0">
                <a:cs typeface="Calibri" panose="020F0502020204030204" pitchFamily="34" charset="0"/>
              </a:rPr>
              <a:t>Title I needs assessment</a:t>
            </a:r>
          </a:p>
        </p:txBody>
      </p:sp>
      <p:sp>
        <p:nvSpPr>
          <p:cNvPr id="3" name="Content Placeholder 2">
            <a:extLst>
              <a:ext uri="{FF2B5EF4-FFF2-40B4-BE49-F238E27FC236}">
                <a16:creationId xmlns:a16="http://schemas.microsoft.com/office/drawing/2014/main" id="{41ABD030-CD66-4E83-B300-FC6914645FEA}"/>
              </a:ext>
            </a:extLst>
          </p:cNvPr>
          <p:cNvSpPr>
            <a:spLocks noGrp="1"/>
          </p:cNvSpPr>
          <p:nvPr>
            <p:ph idx="1"/>
          </p:nvPr>
        </p:nvSpPr>
        <p:spPr>
          <a:xfrm>
            <a:off x="581192" y="2086863"/>
            <a:ext cx="11366968" cy="4282934"/>
          </a:xfrm>
        </p:spPr>
        <p:txBody>
          <a:bodyPr>
            <a:normAutofit/>
          </a:bodyPr>
          <a:lstStyle/>
          <a:p>
            <a:r>
              <a:rPr lang="en-US" sz="2800" dirty="0">
                <a:solidFill>
                  <a:schemeClr val="tx1"/>
                </a:solidFill>
                <a:cs typeface="Arial" panose="020B0604020202020204" pitchFamily="34" charset="0"/>
              </a:rPr>
              <a:t>Each school summarizes its needs assessment within their Title I Plan. </a:t>
            </a:r>
          </a:p>
          <a:p>
            <a:pPr marL="0" indent="0">
              <a:buNone/>
            </a:pPr>
            <a:endParaRPr lang="en-US" sz="3300" b="1" dirty="0">
              <a:solidFill>
                <a:schemeClr val="accent1">
                  <a:lumMod val="75000"/>
                </a:schemeClr>
              </a:solidFill>
              <a:latin typeface="Garamond" panose="02020404030301010803" pitchFamily="18" charset="0"/>
            </a:endParaRPr>
          </a:p>
          <a:p>
            <a:pPr marL="0" indent="0">
              <a:buNone/>
            </a:pPr>
            <a:endParaRPr lang="en-US" dirty="0">
              <a:solidFill>
                <a:schemeClr val="accent1">
                  <a:lumMod val="75000"/>
                </a:schemeClr>
              </a:solidFill>
            </a:endParaRPr>
          </a:p>
          <a:p>
            <a:pPr marL="0" indent="0">
              <a:buNone/>
            </a:pPr>
            <a:endParaRPr lang="en-US" dirty="0"/>
          </a:p>
        </p:txBody>
      </p:sp>
      <p:sp>
        <p:nvSpPr>
          <p:cNvPr id="4" name="Slide Number Placeholder 3">
            <a:extLst>
              <a:ext uri="{FF2B5EF4-FFF2-40B4-BE49-F238E27FC236}">
                <a16:creationId xmlns:a16="http://schemas.microsoft.com/office/drawing/2014/main" id="{D1274842-018C-49B9-8E82-CA08B887A70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207961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229F4-137F-4583-9C93-58800B666330}"/>
              </a:ext>
            </a:extLst>
          </p:cNvPr>
          <p:cNvSpPr>
            <a:spLocks noGrp="1"/>
          </p:cNvSpPr>
          <p:nvPr>
            <p:ph type="title"/>
          </p:nvPr>
        </p:nvSpPr>
        <p:spPr/>
        <p:txBody>
          <a:bodyPr>
            <a:normAutofit/>
          </a:bodyPr>
          <a:lstStyle/>
          <a:p>
            <a:pPr algn="ctr"/>
            <a:r>
              <a:rPr lang="en-US" sz="5400" dirty="0"/>
              <a:t>Budget overview</a:t>
            </a:r>
          </a:p>
        </p:txBody>
      </p:sp>
      <p:sp>
        <p:nvSpPr>
          <p:cNvPr id="3" name="Content Placeholder 2">
            <a:extLst>
              <a:ext uri="{FF2B5EF4-FFF2-40B4-BE49-F238E27FC236}">
                <a16:creationId xmlns:a16="http://schemas.microsoft.com/office/drawing/2014/main" id="{41ABD030-CD66-4E83-B300-FC6914645FEA}"/>
              </a:ext>
            </a:extLst>
          </p:cNvPr>
          <p:cNvSpPr>
            <a:spLocks noGrp="1"/>
          </p:cNvSpPr>
          <p:nvPr>
            <p:ph idx="1"/>
          </p:nvPr>
        </p:nvSpPr>
        <p:spPr>
          <a:xfrm>
            <a:off x="581192" y="2084832"/>
            <a:ext cx="11366968" cy="4523232"/>
          </a:xfrm>
        </p:spPr>
        <p:txBody>
          <a:bodyPr>
            <a:normAutofit/>
          </a:bodyPr>
          <a:lstStyle/>
          <a:p>
            <a:r>
              <a:rPr lang="en-US" sz="2000" dirty="0">
                <a:solidFill>
                  <a:schemeClr val="tx1"/>
                </a:solidFill>
                <a:cs typeface="Arial" panose="020B0604020202020204" pitchFamily="34" charset="0"/>
              </a:rPr>
              <a:t>Each school receives an allocation to support student achievement, parent engagement, and college and career readiness. </a:t>
            </a:r>
          </a:p>
          <a:p>
            <a:r>
              <a:rPr lang="en-US" sz="2000" dirty="0">
                <a:solidFill>
                  <a:schemeClr val="tx1"/>
                </a:solidFill>
                <a:cs typeface="Arial" panose="020B0604020202020204" pitchFamily="34" charset="0"/>
              </a:rPr>
              <a:t>How is the money utilized (examples-not a comprehensive list):</a:t>
            </a:r>
          </a:p>
          <a:p>
            <a:pPr lvl="1"/>
            <a:r>
              <a:rPr lang="en-US" sz="2000" dirty="0">
                <a:solidFill>
                  <a:schemeClr val="tx1"/>
                </a:solidFill>
                <a:cs typeface="Arial" panose="020B0604020202020204" pitchFamily="34" charset="0"/>
              </a:rPr>
              <a:t>Tutoring</a:t>
            </a:r>
          </a:p>
          <a:p>
            <a:pPr lvl="1"/>
            <a:r>
              <a:rPr lang="en-US" sz="2000" dirty="0">
                <a:solidFill>
                  <a:schemeClr val="tx1"/>
                </a:solidFill>
                <a:cs typeface="Arial" panose="020B0604020202020204" pitchFamily="34" charset="0"/>
              </a:rPr>
              <a:t>Additional teachers to reduce class size</a:t>
            </a:r>
          </a:p>
          <a:p>
            <a:pPr lvl="1"/>
            <a:r>
              <a:rPr lang="en-US" sz="2000" dirty="0">
                <a:solidFill>
                  <a:schemeClr val="tx1"/>
                </a:solidFill>
                <a:cs typeface="Arial" panose="020B0604020202020204" pitchFamily="34" charset="0"/>
              </a:rPr>
              <a:t>Academic Coaches</a:t>
            </a:r>
          </a:p>
          <a:p>
            <a:pPr lvl="1"/>
            <a:r>
              <a:rPr lang="en-US" sz="2000" dirty="0">
                <a:solidFill>
                  <a:schemeClr val="tx1"/>
                </a:solidFill>
                <a:cs typeface="Arial" panose="020B0604020202020204" pitchFamily="34" charset="0"/>
              </a:rPr>
              <a:t>Academic Interventionist</a:t>
            </a:r>
          </a:p>
          <a:p>
            <a:pPr lvl="1"/>
            <a:r>
              <a:rPr lang="en-US" sz="2000" dirty="0">
                <a:solidFill>
                  <a:schemeClr val="tx1"/>
                </a:solidFill>
                <a:cs typeface="Arial" panose="020B0604020202020204" pitchFamily="34" charset="0"/>
              </a:rPr>
              <a:t>Student Software</a:t>
            </a:r>
          </a:p>
          <a:p>
            <a:pPr lvl="1"/>
            <a:r>
              <a:rPr lang="en-US" sz="2000" dirty="0">
                <a:solidFill>
                  <a:schemeClr val="tx1"/>
                </a:solidFill>
                <a:cs typeface="Arial" panose="020B0604020202020204" pitchFamily="34" charset="0"/>
              </a:rPr>
              <a:t>Professional Development</a:t>
            </a:r>
          </a:p>
          <a:p>
            <a:pPr marL="0" indent="0">
              <a:buNone/>
            </a:pPr>
            <a:endParaRPr lang="en-US" dirty="0">
              <a:solidFill>
                <a:schemeClr val="accent1">
                  <a:lumMod val="75000"/>
                </a:schemeClr>
              </a:solidFill>
            </a:endParaRPr>
          </a:p>
          <a:p>
            <a:pPr marL="0" indent="0">
              <a:buNone/>
            </a:pPr>
            <a:endParaRPr lang="en-US" dirty="0"/>
          </a:p>
        </p:txBody>
      </p:sp>
      <p:sp>
        <p:nvSpPr>
          <p:cNvPr id="4" name="Slide Number Placeholder 3">
            <a:extLst>
              <a:ext uri="{FF2B5EF4-FFF2-40B4-BE49-F238E27FC236}">
                <a16:creationId xmlns:a16="http://schemas.microsoft.com/office/drawing/2014/main" id="{D1274842-018C-49B9-8E82-CA08B887A70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008328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cap="none" spc="-50" dirty="0"/>
              <a:t>Title I Documents </a:t>
            </a:r>
            <a:endParaRPr lang="en-US" sz="5400" dirty="0"/>
          </a:p>
        </p:txBody>
      </p:sp>
      <p:sp>
        <p:nvSpPr>
          <p:cNvPr id="3" name="Content Placeholder 2"/>
          <p:cNvSpPr>
            <a:spLocks noGrp="1"/>
          </p:cNvSpPr>
          <p:nvPr>
            <p:ph idx="1"/>
          </p:nvPr>
        </p:nvSpPr>
        <p:spPr>
          <a:xfrm>
            <a:off x="468457" y="2005131"/>
            <a:ext cx="11029615" cy="3678303"/>
          </a:xfrm>
        </p:spPr>
        <p:txBody>
          <a:bodyPr>
            <a:normAutofit/>
          </a:bodyPr>
          <a:lstStyle/>
          <a:p>
            <a:pPr marL="0" indent="0" defTabSz="914400">
              <a:lnSpc>
                <a:spcPct val="90000"/>
              </a:lnSpc>
              <a:spcBef>
                <a:spcPts val="1200"/>
              </a:spcBef>
              <a:spcAft>
                <a:spcPts val="200"/>
              </a:spcAft>
              <a:buClr>
                <a:srgbClr val="1CADE4"/>
              </a:buClr>
              <a:buSzPct val="100000"/>
              <a:buNone/>
            </a:pPr>
            <a:r>
              <a:rPr lang="en-US" sz="2800" dirty="0">
                <a:solidFill>
                  <a:prstClr val="black">
                    <a:lumMod val="75000"/>
                    <a:lumOff val="25000"/>
                  </a:prstClr>
                </a:solidFill>
                <a:cs typeface="Arial" panose="020B0604020202020204" pitchFamily="34" charset="0"/>
              </a:rPr>
              <a:t>The Parent and Family Engagement Plan, Right to Know Letter,  School-Parent-Student Compact, and Title I Plan </a:t>
            </a:r>
          </a:p>
          <a:p>
            <a:pPr marL="838350" lvl="1" indent="-514350" defTabSz="914400">
              <a:lnSpc>
                <a:spcPct val="90000"/>
              </a:lnSpc>
              <a:spcBef>
                <a:spcPts val="1200"/>
              </a:spcBef>
              <a:spcAft>
                <a:spcPts val="200"/>
              </a:spcAft>
              <a:buClr>
                <a:srgbClr val="1CADE4"/>
              </a:buClr>
              <a:buSzPct val="100000"/>
              <a:buAutoNum type="arabicPeriod"/>
            </a:pPr>
            <a:r>
              <a:rPr lang="en-US" sz="2600" dirty="0">
                <a:solidFill>
                  <a:prstClr val="black">
                    <a:lumMod val="75000"/>
                    <a:lumOff val="25000"/>
                  </a:prstClr>
                </a:solidFill>
                <a:cs typeface="Arial" panose="020B0604020202020204" pitchFamily="34" charset="0"/>
              </a:rPr>
              <a:t>Most documents are posted to the school’s website.</a:t>
            </a:r>
          </a:p>
          <a:p>
            <a:pPr marL="838350" lvl="1" indent="-514350" defTabSz="914400">
              <a:lnSpc>
                <a:spcPct val="90000"/>
              </a:lnSpc>
              <a:spcBef>
                <a:spcPts val="1200"/>
              </a:spcBef>
              <a:spcAft>
                <a:spcPts val="200"/>
              </a:spcAft>
              <a:buClr>
                <a:srgbClr val="1CADE4"/>
              </a:buClr>
              <a:buSzPct val="100000"/>
              <a:buAutoNum type="arabicPeriod"/>
            </a:pPr>
            <a:r>
              <a:rPr lang="en-US" sz="2600" dirty="0">
                <a:solidFill>
                  <a:prstClr val="black">
                    <a:lumMod val="75000"/>
                    <a:lumOff val="25000"/>
                  </a:prstClr>
                </a:solidFill>
                <a:cs typeface="Arial" panose="020B0604020202020204" pitchFamily="34" charset="0"/>
              </a:rPr>
              <a:t>Document review may be requested at your school site (request per school).</a:t>
            </a:r>
          </a:p>
          <a:p>
            <a:pPr marL="838350" lvl="1" indent="-514350" defTabSz="914400">
              <a:lnSpc>
                <a:spcPct val="90000"/>
              </a:lnSpc>
              <a:spcBef>
                <a:spcPts val="1200"/>
              </a:spcBef>
              <a:spcAft>
                <a:spcPts val="200"/>
              </a:spcAft>
              <a:buClr>
                <a:srgbClr val="1CADE4"/>
              </a:buClr>
              <a:buSzPct val="100000"/>
              <a:buAutoNum type="arabicPeriod"/>
            </a:pPr>
            <a:r>
              <a:rPr lang="en-US" sz="2600" dirty="0">
                <a:solidFill>
                  <a:prstClr val="black">
                    <a:lumMod val="75000"/>
                    <a:lumOff val="25000"/>
                  </a:prstClr>
                </a:solidFill>
                <a:cs typeface="Arial" panose="020B0604020202020204" pitchFamily="34" charset="0"/>
              </a:rPr>
              <a:t>Information related to these documents will be presented at each school’s Annual Title I Meeting. </a:t>
            </a:r>
          </a:p>
          <a:p>
            <a:pPr marL="324000" lvl="1" indent="0" defTabSz="914400">
              <a:lnSpc>
                <a:spcPct val="90000"/>
              </a:lnSpc>
              <a:spcBef>
                <a:spcPts val="1200"/>
              </a:spcBef>
              <a:spcAft>
                <a:spcPts val="200"/>
              </a:spcAft>
              <a:buClr>
                <a:srgbClr val="1CADE4"/>
              </a:buClr>
              <a:buSzPct val="100000"/>
              <a:buNone/>
            </a:pPr>
            <a:endParaRPr lang="en-US" sz="2000" b="1" i="1" dirty="0">
              <a:solidFill>
                <a:prstClr val="black">
                  <a:lumMod val="75000"/>
                  <a:lumOff val="25000"/>
                </a:prstClr>
              </a:solidFill>
              <a:latin typeface="Arial" panose="020B0604020202020204" pitchFamily="34" charset="0"/>
              <a:cs typeface="Arial" panose="020B0604020202020204" pitchFamily="34" charset="0"/>
            </a:endParaRPr>
          </a:p>
          <a:p>
            <a:pPr marL="91440" lvl="0" indent="-91440" defTabSz="914400">
              <a:lnSpc>
                <a:spcPct val="90000"/>
              </a:lnSpc>
              <a:spcBef>
                <a:spcPts val="1200"/>
              </a:spcBef>
              <a:spcAft>
                <a:spcPts val="200"/>
              </a:spcAft>
              <a:buClr>
                <a:srgbClr val="1CADE4"/>
              </a:buClr>
              <a:buSzPct val="100000"/>
              <a:buFont typeface="Calibri" panose="020F0502020204030204" pitchFamily="34" charset="0"/>
              <a:buChar char=" "/>
            </a:pPr>
            <a:endParaRPr lang="en-US" sz="2000" b="1" i="1" dirty="0">
              <a:solidFill>
                <a:prstClr val="black">
                  <a:lumMod val="75000"/>
                  <a:lumOff val="25000"/>
                </a:prst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pic>
        <p:nvPicPr>
          <p:cNvPr id="6" name="Picture 5">
            <a:extLst>
              <a:ext uri="{FF2B5EF4-FFF2-40B4-BE49-F238E27FC236}">
                <a16:creationId xmlns:a16="http://schemas.microsoft.com/office/drawing/2014/main" id="{65435250-E761-4A33-A4EC-072A3A56EB05}"/>
              </a:ext>
            </a:extLst>
          </p:cNvPr>
          <p:cNvPicPr>
            <a:picLocks noChangeAspect="1"/>
          </p:cNvPicPr>
          <p:nvPr/>
        </p:nvPicPr>
        <p:blipFill>
          <a:blip r:embed="rId2"/>
          <a:stretch>
            <a:fillRect/>
          </a:stretch>
        </p:blipFill>
        <p:spPr>
          <a:xfrm>
            <a:off x="10111062" y="5384129"/>
            <a:ext cx="1499746" cy="1048603"/>
          </a:xfrm>
          <a:prstGeom prst="rect">
            <a:avLst/>
          </a:prstGeom>
        </p:spPr>
      </p:pic>
    </p:spTree>
    <p:extLst>
      <p:ext uri="{BB962C8B-B14F-4D97-AF65-F5344CB8AC3E}">
        <p14:creationId xmlns:p14="http://schemas.microsoft.com/office/powerpoint/2010/main" val="2778647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455" y="2562224"/>
            <a:ext cx="11029616" cy="3109957"/>
          </a:xfrm>
        </p:spPr>
        <p:txBody>
          <a:bodyPr>
            <a:noAutofit/>
          </a:bodyPr>
          <a:lstStyle/>
          <a:p>
            <a:pPr algn="ctr"/>
            <a:br>
              <a:rPr lang="en-US" sz="4800" cap="none" spc="-50" dirty="0">
                <a:solidFill>
                  <a:schemeClr val="tx1"/>
                </a:solidFill>
              </a:rPr>
            </a:br>
            <a:br>
              <a:rPr lang="en-US" sz="4800" cap="none" spc="-50" dirty="0">
                <a:solidFill>
                  <a:schemeClr val="tx1"/>
                </a:solidFill>
              </a:rPr>
            </a:br>
            <a:br>
              <a:rPr lang="en-US" sz="4800" cap="none" spc="-50" dirty="0">
                <a:solidFill>
                  <a:schemeClr val="tx1"/>
                </a:solidFill>
              </a:rPr>
            </a:br>
            <a:br>
              <a:rPr lang="en-US" sz="4800" cap="none" spc="-50" dirty="0">
                <a:solidFill>
                  <a:schemeClr val="tx1"/>
                </a:solidFill>
              </a:rPr>
            </a:br>
            <a:br>
              <a:rPr lang="en-US" sz="4800" cap="none" spc="-50" dirty="0">
                <a:solidFill>
                  <a:schemeClr val="tx1"/>
                </a:solidFill>
              </a:rPr>
            </a:br>
            <a:br>
              <a:rPr lang="en-US" sz="4800" cap="none" spc="-50" dirty="0">
                <a:solidFill>
                  <a:schemeClr val="tx1"/>
                </a:solidFill>
              </a:rPr>
            </a:br>
            <a:br>
              <a:rPr lang="en-US" sz="4800" cap="none" spc="-50" dirty="0">
                <a:solidFill>
                  <a:schemeClr val="tx1"/>
                </a:solidFill>
              </a:rPr>
            </a:br>
            <a:r>
              <a:rPr lang="en-US" sz="4800" cap="none" spc="-50" dirty="0">
                <a:solidFill>
                  <a:schemeClr val="tx1"/>
                </a:solidFill>
              </a:rPr>
              <a:t>All parents are encouraged to participate in parent and family engagement activities. Check your school and district calendars for upcoming events! </a:t>
            </a:r>
            <a:br>
              <a:rPr lang="en-US" sz="4800" cap="none" spc="-50" dirty="0">
                <a:solidFill>
                  <a:schemeClr val="tx1"/>
                </a:solidFill>
              </a:rPr>
            </a:br>
            <a:endParaRPr lang="en-US" sz="4800" dirty="0">
              <a:solidFill>
                <a:schemeClr val="tx1"/>
              </a:solidFill>
            </a:endParaRPr>
          </a:p>
        </p:txBody>
      </p:sp>
      <p:sp>
        <p:nvSpPr>
          <p:cNvPr id="3" name="Content Placeholder 2"/>
          <p:cNvSpPr>
            <a:spLocks noGrp="1"/>
          </p:cNvSpPr>
          <p:nvPr>
            <p:ph idx="1"/>
          </p:nvPr>
        </p:nvSpPr>
        <p:spPr>
          <a:xfrm>
            <a:off x="2659861" y="123078"/>
            <a:ext cx="11029615" cy="1576455"/>
          </a:xfrm>
        </p:spPr>
        <p:txBody>
          <a:bodyPr>
            <a:normAutofit/>
          </a:bodyPr>
          <a:lstStyle/>
          <a:p>
            <a:pPr marL="324000" lvl="1" indent="0" defTabSz="914400">
              <a:lnSpc>
                <a:spcPct val="90000"/>
              </a:lnSpc>
              <a:spcBef>
                <a:spcPts val="1200"/>
              </a:spcBef>
              <a:spcAft>
                <a:spcPts val="200"/>
              </a:spcAft>
              <a:buClr>
                <a:srgbClr val="1CADE4"/>
              </a:buClr>
              <a:buSzPct val="100000"/>
              <a:buNone/>
            </a:pPr>
            <a:endParaRPr lang="en-US" sz="2000" b="1" i="1" dirty="0">
              <a:solidFill>
                <a:prstClr val="black">
                  <a:lumMod val="75000"/>
                  <a:lumOff val="25000"/>
                </a:prstClr>
              </a:solidFill>
              <a:latin typeface="Arial" panose="020B0604020202020204" pitchFamily="34" charset="0"/>
              <a:cs typeface="Arial" panose="020B0604020202020204" pitchFamily="34" charset="0"/>
            </a:endParaRPr>
          </a:p>
          <a:p>
            <a:pPr marL="91440" lvl="0" indent="-91440" defTabSz="914400">
              <a:lnSpc>
                <a:spcPct val="90000"/>
              </a:lnSpc>
              <a:spcBef>
                <a:spcPts val="1200"/>
              </a:spcBef>
              <a:spcAft>
                <a:spcPts val="200"/>
              </a:spcAft>
              <a:buClr>
                <a:srgbClr val="1CADE4"/>
              </a:buClr>
              <a:buSzPct val="100000"/>
              <a:buFont typeface="Calibri" panose="020F0502020204030204" pitchFamily="34" charset="0"/>
              <a:buChar char=" "/>
            </a:pPr>
            <a:r>
              <a:rPr lang="en-US" sz="5400" spc="-50" dirty="0">
                <a:solidFill>
                  <a:schemeClr val="bg1"/>
                </a:solidFill>
                <a:ea typeface="+mj-ea"/>
                <a:cs typeface="+mj-cs"/>
              </a:rPr>
              <a:t>Engage. Enrich. Empower</a:t>
            </a:r>
            <a:endParaRPr lang="en-US" sz="5400" b="1" i="1" dirty="0">
              <a:solidFill>
                <a:schemeClr val="bg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pic>
        <p:nvPicPr>
          <p:cNvPr id="6" name="Picture 5">
            <a:extLst>
              <a:ext uri="{FF2B5EF4-FFF2-40B4-BE49-F238E27FC236}">
                <a16:creationId xmlns:a16="http://schemas.microsoft.com/office/drawing/2014/main" id="{65435250-E761-4A33-A4EC-072A3A56EB05}"/>
              </a:ext>
            </a:extLst>
          </p:cNvPr>
          <p:cNvPicPr>
            <a:picLocks noChangeAspect="1"/>
          </p:cNvPicPr>
          <p:nvPr/>
        </p:nvPicPr>
        <p:blipFill>
          <a:blip r:embed="rId2"/>
          <a:stretch>
            <a:fillRect/>
          </a:stretch>
        </p:blipFill>
        <p:spPr>
          <a:xfrm>
            <a:off x="5845997" y="5234854"/>
            <a:ext cx="1499746" cy="1134943"/>
          </a:xfrm>
          <a:prstGeom prst="rect">
            <a:avLst/>
          </a:prstGeom>
        </p:spPr>
      </p:pic>
    </p:spTree>
    <p:extLst>
      <p:ext uri="{BB962C8B-B14F-4D97-AF65-F5344CB8AC3E}">
        <p14:creationId xmlns:p14="http://schemas.microsoft.com/office/powerpoint/2010/main" val="4201034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856" y="2232266"/>
            <a:ext cx="8576689" cy="3678303"/>
          </a:xfrm>
        </p:spPr>
        <p:txBody>
          <a:bodyPr>
            <a:normAutofit fontScale="92500" lnSpcReduction="20000"/>
          </a:bodyPr>
          <a:lstStyle/>
          <a:p>
            <a:pPr defTabSz="914400">
              <a:lnSpc>
                <a:spcPct val="90000"/>
              </a:lnSpc>
              <a:spcBef>
                <a:spcPts val="1200"/>
              </a:spcBef>
              <a:spcAft>
                <a:spcPts val="200"/>
              </a:spcAft>
              <a:buClr>
                <a:srgbClr val="1CADE4"/>
              </a:buClr>
              <a:buSzPct val="100000"/>
            </a:pPr>
            <a:r>
              <a:rPr lang="en-US" sz="2800" b="1" dirty="0">
                <a:solidFill>
                  <a:prstClr val="black">
                    <a:lumMod val="75000"/>
                    <a:lumOff val="25000"/>
                  </a:prstClr>
                </a:solidFill>
                <a:latin typeface="+mj-lt"/>
                <a:cs typeface="Arial" panose="020B0604020202020204" pitchFamily="34" charset="0"/>
              </a:rPr>
              <a:t>What is Title I?</a:t>
            </a:r>
          </a:p>
          <a:p>
            <a:pPr defTabSz="914400">
              <a:lnSpc>
                <a:spcPct val="90000"/>
              </a:lnSpc>
              <a:spcBef>
                <a:spcPts val="1200"/>
              </a:spcBef>
              <a:spcAft>
                <a:spcPts val="200"/>
              </a:spcAft>
              <a:buClr>
                <a:srgbClr val="1CADE4"/>
              </a:buClr>
              <a:buSzPct val="100000"/>
            </a:pPr>
            <a:r>
              <a:rPr lang="en-US" sz="2800" b="1" dirty="0">
                <a:solidFill>
                  <a:prstClr val="black">
                    <a:lumMod val="75000"/>
                    <a:lumOff val="25000"/>
                  </a:prstClr>
                </a:solidFill>
                <a:latin typeface="+mj-lt"/>
                <a:cs typeface="Arial" panose="020B0604020202020204" pitchFamily="34" charset="0"/>
              </a:rPr>
              <a:t>Title I Funds</a:t>
            </a:r>
          </a:p>
          <a:p>
            <a:pPr defTabSz="914400">
              <a:lnSpc>
                <a:spcPct val="90000"/>
              </a:lnSpc>
              <a:spcBef>
                <a:spcPts val="1200"/>
              </a:spcBef>
              <a:spcAft>
                <a:spcPts val="200"/>
              </a:spcAft>
              <a:buClr>
                <a:srgbClr val="1CADE4"/>
              </a:buClr>
              <a:buSzPct val="100000"/>
            </a:pPr>
            <a:r>
              <a:rPr lang="en-US" sz="2800" b="1" dirty="0">
                <a:solidFill>
                  <a:prstClr val="black">
                    <a:lumMod val="75000"/>
                    <a:lumOff val="25000"/>
                  </a:prstClr>
                </a:solidFill>
                <a:latin typeface="+mj-lt"/>
                <a:cs typeface="Arial" panose="020B0604020202020204" pitchFamily="34" charset="0"/>
              </a:rPr>
              <a:t>Title I Plan</a:t>
            </a:r>
          </a:p>
          <a:p>
            <a:pPr defTabSz="914400">
              <a:lnSpc>
                <a:spcPct val="90000"/>
              </a:lnSpc>
              <a:spcBef>
                <a:spcPts val="1200"/>
              </a:spcBef>
              <a:spcAft>
                <a:spcPts val="200"/>
              </a:spcAft>
              <a:buClr>
                <a:srgbClr val="1CADE4"/>
              </a:buClr>
              <a:buSzPct val="100000"/>
            </a:pPr>
            <a:r>
              <a:rPr lang="en-US" sz="2800" b="1" dirty="0">
                <a:solidFill>
                  <a:prstClr val="black">
                    <a:lumMod val="75000"/>
                    <a:lumOff val="25000"/>
                  </a:prstClr>
                </a:solidFill>
                <a:latin typeface="+mj-lt"/>
                <a:cs typeface="Arial" panose="020B0604020202020204" pitchFamily="34" charset="0"/>
              </a:rPr>
              <a:t>Parent Family Engagement Plan</a:t>
            </a:r>
          </a:p>
          <a:p>
            <a:pPr defTabSz="914400">
              <a:lnSpc>
                <a:spcPct val="90000"/>
              </a:lnSpc>
              <a:spcBef>
                <a:spcPts val="1200"/>
              </a:spcBef>
              <a:spcAft>
                <a:spcPts val="200"/>
              </a:spcAft>
              <a:buClr>
                <a:srgbClr val="1CADE4"/>
              </a:buClr>
              <a:buSzPct val="100000"/>
            </a:pPr>
            <a:r>
              <a:rPr lang="en-US" sz="2800" b="1" dirty="0">
                <a:solidFill>
                  <a:prstClr val="black">
                    <a:lumMod val="75000"/>
                    <a:lumOff val="25000"/>
                  </a:prstClr>
                </a:solidFill>
                <a:latin typeface="+mj-lt"/>
                <a:cs typeface="Arial" panose="020B0604020202020204" pitchFamily="34" charset="0"/>
              </a:rPr>
              <a:t>School/Parent/Student Compact</a:t>
            </a:r>
          </a:p>
          <a:p>
            <a:pPr defTabSz="914400">
              <a:lnSpc>
                <a:spcPct val="90000"/>
              </a:lnSpc>
              <a:spcBef>
                <a:spcPts val="1200"/>
              </a:spcBef>
              <a:spcAft>
                <a:spcPts val="200"/>
              </a:spcAft>
              <a:buClr>
                <a:srgbClr val="1CADE4"/>
              </a:buClr>
              <a:buSzPct val="100000"/>
            </a:pPr>
            <a:r>
              <a:rPr lang="en-US" sz="2800" b="1" dirty="0">
                <a:solidFill>
                  <a:prstClr val="black">
                    <a:lumMod val="75000"/>
                    <a:lumOff val="25000"/>
                  </a:prstClr>
                </a:solidFill>
                <a:latin typeface="+mj-lt"/>
                <a:cs typeface="Arial" panose="020B0604020202020204" pitchFamily="34" charset="0"/>
              </a:rPr>
              <a:t>Parent’s Right to Know</a:t>
            </a:r>
          </a:p>
          <a:p>
            <a:pPr defTabSz="914400">
              <a:lnSpc>
                <a:spcPct val="90000"/>
              </a:lnSpc>
              <a:spcBef>
                <a:spcPts val="1200"/>
              </a:spcBef>
              <a:spcAft>
                <a:spcPts val="200"/>
              </a:spcAft>
              <a:buClr>
                <a:srgbClr val="1CADE4"/>
              </a:buClr>
              <a:buSzPct val="100000"/>
            </a:pPr>
            <a:r>
              <a:rPr lang="en-US" sz="2800" b="1" dirty="0">
                <a:solidFill>
                  <a:prstClr val="black">
                    <a:lumMod val="75000"/>
                    <a:lumOff val="25000"/>
                  </a:prstClr>
                </a:solidFill>
                <a:latin typeface="+mj-lt"/>
                <a:cs typeface="Arial" panose="020B0604020202020204" pitchFamily="34" charset="0"/>
              </a:rPr>
              <a:t>School Improvement Plan </a:t>
            </a:r>
          </a:p>
          <a:p>
            <a:pPr defTabSz="914400">
              <a:lnSpc>
                <a:spcPct val="90000"/>
              </a:lnSpc>
              <a:spcBef>
                <a:spcPts val="1200"/>
              </a:spcBef>
              <a:spcAft>
                <a:spcPts val="200"/>
              </a:spcAft>
              <a:buClr>
                <a:srgbClr val="1CADE4"/>
              </a:buClr>
              <a:buSzPct val="100000"/>
            </a:pPr>
            <a:r>
              <a:rPr lang="en-US" sz="2800" b="1" dirty="0">
                <a:solidFill>
                  <a:prstClr val="black">
                    <a:lumMod val="75000"/>
                    <a:lumOff val="25000"/>
                  </a:prstClr>
                </a:solidFill>
                <a:latin typeface="+mj-lt"/>
                <a:cs typeface="Arial" panose="020B0604020202020204" pitchFamily="34" charset="0"/>
              </a:rPr>
              <a:t>Needs Assessment/Budget</a:t>
            </a:r>
          </a:p>
          <a:p>
            <a:pPr marL="0" indent="0">
              <a:buNone/>
            </a:pPr>
            <a:endParaRPr lang="en-US" dirty="0"/>
          </a:p>
        </p:txBody>
      </p:sp>
      <p:pic>
        <p:nvPicPr>
          <p:cNvPr id="9" name="Picture 8">
            <a:extLst>
              <a:ext uri="{FF2B5EF4-FFF2-40B4-BE49-F238E27FC236}">
                <a16:creationId xmlns:a16="http://schemas.microsoft.com/office/drawing/2014/main" id="{3987F4FC-2B29-4C83-AC58-480C34667040}"/>
              </a:ext>
            </a:extLst>
          </p:cNvPr>
          <p:cNvPicPr>
            <a:picLocks noChangeAspect="1"/>
          </p:cNvPicPr>
          <p:nvPr/>
        </p:nvPicPr>
        <p:blipFill>
          <a:blip r:embed="rId2"/>
          <a:stretch>
            <a:fillRect/>
          </a:stretch>
        </p:blipFill>
        <p:spPr>
          <a:xfrm>
            <a:off x="6561220" y="1871192"/>
            <a:ext cx="5173924" cy="3946180"/>
          </a:xfrm>
          <a:prstGeom prst="rect">
            <a:avLst/>
          </a:prstGeom>
        </p:spPr>
      </p:pic>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
        <p:nvSpPr>
          <p:cNvPr id="5" name="Title 4"/>
          <p:cNvSpPr>
            <a:spLocks noGrp="1"/>
          </p:cNvSpPr>
          <p:nvPr>
            <p:ph type="title"/>
          </p:nvPr>
        </p:nvSpPr>
        <p:spPr/>
        <p:txBody>
          <a:bodyPr>
            <a:normAutofit/>
          </a:bodyPr>
          <a:lstStyle/>
          <a:p>
            <a:pPr algn="ctr"/>
            <a:r>
              <a:rPr lang="en-US" sz="5400" cap="none" dirty="0"/>
              <a:t>Title I Overview</a:t>
            </a:r>
          </a:p>
        </p:txBody>
      </p:sp>
      <p:pic>
        <p:nvPicPr>
          <p:cNvPr id="6" name="Picture 5">
            <a:extLst>
              <a:ext uri="{FF2B5EF4-FFF2-40B4-BE49-F238E27FC236}">
                <a16:creationId xmlns:a16="http://schemas.microsoft.com/office/drawing/2014/main" id="{460E135D-6FD9-450F-B753-34BDEB76F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8290" y="5910569"/>
            <a:ext cx="1177647" cy="824353"/>
          </a:xfrm>
          <a:prstGeom prst="rect">
            <a:avLst/>
          </a:prstGeom>
        </p:spPr>
      </p:pic>
    </p:spTree>
    <p:extLst>
      <p:ext uri="{BB962C8B-B14F-4D97-AF65-F5344CB8AC3E}">
        <p14:creationId xmlns:p14="http://schemas.microsoft.com/office/powerpoint/2010/main" val="3826157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cap="none" dirty="0"/>
              <a:t>What Is Title I ?</a:t>
            </a:r>
          </a:p>
        </p:txBody>
      </p:sp>
      <p:sp>
        <p:nvSpPr>
          <p:cNvPr id="3" name="Content Placeholder 2"/>
          <p:cNvSpPr>
            <a:spLocks noGrp="1"/>
          </p:cNvSpPr>
          <p:nvPr>
            <p:ph idx="1"/>
          </p:nvPr>
        </p:nvSpPr>
        <p:spPr>
          <a:xfrm>
            <a:off x="468457" y="2005131"/>
            <a:ext cx="11029615" cy="4222674"/>
          </a:xfrm>
        </p:spPr>
        <p:txBody>
          <a:bodyPr>
            <a:normAutofit lnSpcReduction="10000"/>
          </a:bodyPr>
          <a:lstStyle/>
          <a:p>
            <a:pPr marL="0" lvl="0" indent="0" defTabSz="914400">
              <a:lnSpc>
                <a:spcPct val="90000"/>
              </a:lnSpc>
              <a:spcBef>
                <a:spcPts val="1200"/>
              </a:spcBef>
              <a:spcAft>
                <a:spcPts val="1200"/>
              </a:spcAft>
              <a:buClr>
                <a:srgbClr val="1CADE4"/>
              </a:buClr>
              <a:buSzPct val="100000"/>
              <a:buNone/>
            </a:pPr>
            <a:r>
              <a:rPr lang="en-US" sz="2800" dirty="0">
                <a:solidFill>
                  <a:srgbClr val="000000"/>
                </a:solidFill>
                <a:latin typeface="+mj-lt"/>
              </a:rPr>
              <a:t>Title I, Part A, is a federal grant that provides resources to help children gain a high-quality education and the skills to master the Florida Standards. </a:t>
            </a:r>
          </a:p>
          <a:p>
            <a:pPr marL="0" lvl="0" indent="0" defTabSz="914400">
              <a:lnSpc>
                <a:spcPct val="90000"/>
              </a:lnSpc>
              <a:spcBef>
                <a:spcPts val="1200"/>
              </a:spcBef>
              <a:spcAft>
                <a:spcPts val="1200"/>
              </a:spcAft>
              <a:buClr>
                <a:srgbClr val="1CADE4"/>
              </a:buClr>
              <a:buSzPct val="100000"/>
              <a:buNone/>
            </a:pPr>
            <a:r>
              <a:rPr lang="en-US" sz="2800" dirty="0">
                <a:solidFill>
                  <a:srgbClr val="000000"/>
                </a:solidFill>
                <a:latin typeface="+mj-lt"/>
              </a:rPr>
              <a:t>Title I provides additional resources to schools with high concentrations of economically disadvantaged students. These resources may include additional teachers, professional development, tutoring, parent involvement activities, and other activities designed to raise student achievement. </a:t>
            </a:r>
          </a:p>
          <a:p>
            <a:pPr marL="0" lvl="0" indent="0" defTabSz="914400">
              <a:lnSpc>
                <a:spcPct val="90000"/>
              </a:lnSpc>
              <a:spcBef>
                <a:spcPts val="1200"/>
              </a:spcBef>
              <a:spcAft>
                <a:spcPts val="1200"/>
              </a:spcAft>
              <a:buClr>
                <a:srgbClr val="1CADE4"/>
              </a:buClr>
              <a:buSzPct val="100000"/>
              <a:buNone/>
            </a:pPr>
            <a:r>
              <a:rPr lang="en-US" sz="2800" dirty="0">
                <a:solidFill>
                  <a:srgbClr val="000000"/>
                </a:solidFill>
                <a:latin typeface="+mj-lt"/>
              </a:rPr>
              <a:t>For public schools, Leon County Schools implements a schoolwide model. </a:t>
            </a:r>
            <a:endParaRPr lang="en-US" sz="2800" dirty="0">
              <a:solidFill>
                <a:prstClr val="black">
                  <a:lumMod val="75000"/>
                  <a:lumOff val="25000"/>
                </a:prstClr>
              </a:solidFill>
              <a:latin typeface="+mj-lt"/>
              <a:cs typeface="Arial" panose="020B0604020202020204" pitchFamily="34" charset="0"/>
            </a:endParaRPr>
          </a:p>
          <a:p>
            <a:pPr marL="0" lvl="0" indent="0" defTabSz="914400">
              <a:lnSpc>
                <a:spcPct val="90000"/>
              </a:lnSpc>
              <a:spcBef>
                <a:spcPts val="1200"/>
              </a:spcBef>
              <a:spcAft>
                <a:spcPts val="1200"/>
              </a:spcAft>
              <a:buClr>
                <a:srgbClr val="1CADE4"/>
              </a:buClr>
              <a:buSzPct val="100000"/>
              <a:buNone/>
            </a:pPr>
            <a:r>
              <a:rPr lang="en-US" sz="2800" dirty="0">
                <a:solidFill>
                  <a:prstClr val="black">
                    <a:lumMod val="75000"/>
                    <a:lumOff val="25000"/>
                  </a:prstClr>
                </a:solidFill>
                <a:latin typeface="Arial" panose="020B0604020202020204" pitchFamily="34" charset="0"/>
                <a:cs typeface="Arial" panose="020B0604020202020204" pitchFamily="34" charset="0"/>
              </a:rPr>
              <a:t> </a:t>
            </a:r>
          </a:p>
          <a:p>
            <a:pPr marL="0" indent="0">
              <a:buNone/>
            </a:pPr>
            <a:endParaRPr lang="en-US" dirty="0"/>
          </a:p>
        </p:txBody>
      </p:sp>
      <p:pic>
        <p:nvPicPr>
          <p:cNvPr id="4" name="Picture 3">
            <a:extLst>
              <a:ext uri="{FF2B5EF4-FFF2-40B4-BE49-F238E27FC236}">
                <a16:creationId xmlns:a16="http://schemas.microsoft.com/office/drawing/2014/main" id="{A1AECE1D-AE7D-408E-BEE8-A9D362B84020}"/>
              </a:ext>
            </a:extLst>
          </p:cNvPr>
          <p:cNvPicPr>
            <a:picLocks noChangeAspect="1"/>
          </p:cNvPicPr>
          <p:nvPr/>
        </p:nvPicPr>
        <p:blipFill>
          <a:blip r:embed="rId2"/>
          <a:stretch>
            <a:fillRect/>
          </a:stretch>
        </p:blipFill>
        <p:spPr>
          <a:xfrm>
            <a:off x="10296906" y="5448307"/>
            <a:ext cx="1499746" cy="1048603"/>
          </a:xfrm>
          <a:prstGeom prst="rect">
            <a:avLst/>
          </a:prstGeom>
        </p:spPr>
      </p:pic>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961444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486" y="1899138"/>
            <a:ext cx="11314582" cy="3484991"/>
          </a:xfrm>
        </p:spPr>
        <p:txBody>
          <a:bodyPr>
            <a:normAutofit/>
          </a:bodyPr>
          <a:lstStyle/>
          <a:p>
            <a:pPr marL="0" lvl="0" indent="0" defTabSz="914400">
              <a:lnSpc>
                <a:spcPct val="90000"/>
              </a:lnSpc>
              <a:spcBef>
                <a:spcPts val="1200"/>
              </a:spcBef>
              <a:spcAft>
                <a:spcPts val="200"/>
              </a:spcAft>
              <a:buClr>
                <a:srgbClr val="1CADE4"/>
              </a:buClr>
              <a:buSzPct val="100000"/>
              <a:buNone/>
            </a:pPr>
            <a:r>
              <a:rPr lang="en-US" sz="2800" b="1" dirty="0">
                <a:solidFill>
                  <a:prstClr val="black">
                    <a:lumMod val="75000"/>
                    <a:lumOff val="25000"/>
                  </a:prstClr>
                </a:solidFill>
                <a:latin typeface="+mj-lt"/>
              </a:rPr>
              <a:t>Title </a:t>
            </a:r>
            <a:r>
              <a:rPr lang="en-US" sz="2800" b="1" dirty="0">
                <a:solidFill>
                  <a:prstClr val="black">
                    <a:lumMod val="75000"/>
                    <a:lumOff val="25000"/>
                  </a:prstClr>
                </a:solidFill>
                <a:latin typeface="+mj-lt"/>
                <a:cs typeface="Arial" panose="020B0604020202020204" pitchFamily="34" charset="0"/>
              </a:rPr>
              <a:t>I funds are used to provide services that are supplemental</a:t>
            </a:r>
            <a:r>
              <a:rPr lang="en-US" sz="2800" dirty="0">
                <a:solidFill>
                  <a:prstClr val="black">
                    <a:lumMod val="75000"/>
                    <a:lumOff val="25000"/>
                  </a:prstClr>
                </a:solidFill>
                <a:latin typeface="+mj-lt"/>
                <a:cs typeface="Arial" panose="020B0604020202020204" pitchFamily="34" charset="0"/>
              </a:rPr>
              <a:t> or, in addition to, services normally provided by the school district for participating children.</a:t>
            </a:r>
          </a:p>
          <a:p>
            <a:pPr marL="0" indent="0">
              <a:buNone/>
            </a:pPr>
            <a:endParaRPr lang="en-US" dirty="0"/>
          </a:p>
        </p:txBody>
      </p:sp>
      <p:pic>
        <p:nvPicPr>
          <p:cNvPr id="8" name="Picture 7">
            <a:extLst>
              <a:ext uri="{FF2B5EF4-FFF2-40B4-BE49-F238E27FC236}">
                <a16:creationId xmlns:a16="http://schemas.microsoft.com/office/drawing/2014/main" id="{65435250-E761-4A33-A4EC-072A3A56EB05}"/>
              </a:ext>
            </a:extLst>
          </p:cNvPr>
          <p:cNvPicPr>
            <a:picLocks noChangeAspect="1"/>
          </p:cNvPicPr>
          <p:nvPr/>
        </p:nvPicPr>
        <p:blipFill>
          <a:blip r:embed="rId2"/>
          <a:stretch>
            <a:fillRect/>
          </a:stretch>
        </p:blipFill>
        <p:spPr>
          <a:xfrm>
            <a:off x="10111062" y="5384129"/>
            <a:ext cx="1499746" cy="1048603"/>
          </a:xfrm>
          <a:prstGeom prst="rect">
            <a:avLst/>
          </a:prstGeom>
        </p:spPr>
      </p:pic>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
        <p:nvSpPr>
          <p:cNvPr id="5" name="Title 4"/>
          <p:cNvSpPr>
            <a:spLocks noGrp="1"/>
          </p:cNvSpPr>
          <p:nvPr>
            <p:ph type="title"/>
          </p:nvPr>
        </p:nvSpPr>
        <p:spPr/>
        <p:txBody>
          <a:bodyPr>
            <a:normAutofit/>
          </a:bodyPr>
          <a:lstStyle/>
          <a:p>
            <a:pPr algn="ctr"/>
            <a:r>
              <a:rPr lang="en-US" sz="5400" cap="none" dirty="0"/>
              <a:t>Title I Funds</a:t>
            </a:r>
          </a:p>
        </p:txBody>
      </p:sp>
    </p:spTree>
    <p:extLst>
      <p:ext uri="{BB962C8B-B14F-4D97-AF65-F5344CB8AC3E}">
        <p14:creationId xmlns:p14="http://schemas.microsoft.com/office/powerpoint/2010/main" val="2759730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 </a:t>
            </a:r>
            <a:r>
              <a:rPr lang="en-US" sz="5400" cap="none" dirty="0"/>
              <a:t>Title I Plan</a:t>
            </a:r>
            <a:endParaRPr lang="en-US" sz="5400" dirty="0"/>
          </a:p>
        </p:txBody>
      </p:sp>
      <p:sp>
        <p:nvSpPr>
          <p:cNvPr id="3" name="Content Placeholder 2"/>
          <p:cNvSpPr>
            <a:spLocks noGrp="1"/>
          </p:cNvSpPr>
          <p:nvPr>
            <p:ph idx="1"/>
          </p:nvPr>
        </p:nvSpPr>
        <p:spPr>
          <a:xfrm>
            <a:off x="468457" y="1931631"/>
            <a:ext cx="11029615" cy="4024326"/>
          </a:xfrm>
        </p:spPr>
        <p:txBody>
          <a:bodyPr>
            <a:normAutofit/>
          </a:bodyPr>
          <a:lstStyle/>
          <a:p>
            <a:pPr marL="0" lvl="0" indent="0" defTabSz="914400">
              <a:lnSpc>
                <a:spcPct val="90000"/>
              </a:lnSpc>
              <a:spcBef>
                <a:spcPts val="1200"/>
              </a:spcBef>
              <a:spcAft>
                <a:spcPts val="200"/>
              </a:spcAft>
              <a:buClr>
                <a:srgbClr val="1CADE4"/>
              </a:buClr>
              <a:buSzPct val="100000"/>
              <a:buNone/>
            </a:pPr>
            <a:r>
              <a:rPr lang="en-US" sz="2800" dirty="0">
                <a:solidFill>
                  <a:prstClr val="black">
                    <a:lumMod val="75000"/>
                    <a:lumOff val="25000"/>
                  </a:prstClr>
                </a:solidFill>
                <a:cs typeface="Arial" panose="020B0604020202020204" pitchFamily="34" charset="0"/>
              </a:rPr>
              <a:t>The Title I Plan allows schools to consider federal, state, and local funds when planning their school’s educational program and budget.  Schools utilize the school-wide Title I model to implement a high quality program resulting in increased academic achievement.  </a:t>
            </a:r>
          </a:p>
          <a:p>
            <a:pPr marL="0" lvl="0" indent="0" defTabSz="914400">
              <a:lnSpc>
                <a:spcPct val="90000"/>
              </a:lnSpc>
              <a:spcBef>
                <a:spcPts val="1200"/>
              </a:spcBef>
              <a:spcAft>
                <a:spcPts val="200"/>
              </a:spcAft>
              <a:buClr>
                <a:srgbClr val="1CADE4"/>
              </a:buClr>
              <a:buSzPct val="100000"/>
              <a:buNone/>
            </a:pPr>
            <a:r>
              <a:rPr lang="en-US" sz="2800" dirty="0">
                <a:solidFill>
                  <a:prstClr val="black">
                    <a:lumMod val="75000"/>
                    <a:lumOff val="25000"/>
                  </a:prstClr>
                </a:solidFill>
                <a:cs typeface="Arial" panose="020B0604020202020204" pitchFamily="34" charset="0"/>
              </a:rPr>
              <a:t>Annually, schools are required to review their plans and evaluate the effectiveness of strategies and resources implemented to meet academic goals.</a:t>
            </a:r>
            <a:r>
              <a:rPr lang="en-US" sz="2400" dirty="0">
                <a:solidFill>
                  <a:prstClr val="black">
                    <a:lumMod val="75000"/>
                    <a:lumOff val="25000"/>
                  </a:prstClr>
                </a:solidFill>
                <a:cs typeface="Arial" panose="020B0604020202020204" pitchFamily="34" charset="0"/>
              </a:rPr>
              <a:t> </a:t>
            </a:r>
            <a:endParaRPr lang="en-US" dirty="0">
              <a:solidFill>
                <a:srgbClr val="3D3D3D"/>
              </a:solidFill>
            </a:endParaRPr>
          </a:p>
          <a:p>
            <a:pPr marL="0" lvl="0" indent="0" defTabSz="914400">
              <a:lnSpc>
                <a:spcPct val="90000"/>
              </a:lnSpc>
              <a:spcBef>
                <a:spcPts val="1200"/>
              </a:spcBef>
              <a:spcAft>
                <a:spcPts val="1200"/>
              </a:spcAft>
              <a:buClr>
                <a:srgbClr val="1CADE4"/>
              </a:buClr>
              <a:buSzPct val="100000"/>
              <a:buNone/>
            </a:pPr>
            <a:endParaRPr lang="en-US"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pic>
        <p:nvPicPr>
          <p:cNvPr id="7" name="Picture 6">
            <a:extLst>
              <a:ext uri="{FF2B5EF4-FFF2-40B4-BE49-F238E27FC236}">
                <a16:creationId xmlns:a16="http://schemas.microsoft.com/office/drawing/2014/main" id="{65435250-E761-4A33-A4EC-072A3A56EB05}"/>
              </a:ext>
            </a:extLst>
          </p:cNvPr>
          <p:cNvPicPr>
            <a:picLocks noChangeAspect="1"/>
          </p:cNvPicPr>
          <p:nvPr/>
        </p:nvPicPr>
        <p:blipFill>
          <a:blip r:embed="rId2"/>
          <a:stretch>
            <a:fillRect/>
          </a:stretch>
        </p:blipFill>
        <p:spPr>
          <a:xfrm>
            <a:off x="10111062" y="5384129"/>
            <a:ext cx="1499746" cy="1048603"/>
          </a:xfrm>
          <a:prstGeom prst="rect">
            <a:avLst/>
          </a:prstGeom>
        </p:spPr>
      </p:pic>
      <p:sp>
        <p:nvSpPr>
          <p:cNvPr id="8" name="Title 1"/>
          <p:cNvSpPr txBox="1">
            <a:spLocks/>
          </p:cNvSpPr>
          <p:nvPr/>
        </p:nvSpPr>
        <p:spPr>
          <a:xfrm>
            <a:off x="468457" y="710911"/>
            <a:ext cx="11029616" cy="1013800"/>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6600" b="0" i="0" u="none" strike="noStrike" kern="1200" cap="all" spc="0" normalizeH="0" baseline="0" noProof="0" dirty="0">
              <a:ln>
                <a:noFill/>
              </a:ln>
              <a:solidFill>
                <a:prstClr val="white"/>
              </a:solidFill>
              <a:effectLst/>
              <a:uLnTx/>
              <a:uFillTx/>
              <a:latin typeface="Gill Sans MT" panose="020B0502020104020203"/>
              <a:ea typeface="+mj-ea"/>
              <a:cs typeface="+mj-cs"/>
            </a:endParaRPr>
          </a:p>
        </p:txBody>
      </p:sp>
    </p:spTree>
    <p:extLst>
      <p:ext uri="{BB962C8B-B14F-4D97-AF65-F5344CB8AC3E}">
        <p14:creationId xmlns:p14="http://schemas.microsoft.com/office/powerpoint/2010/main" val="63149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cap="none" spc="-50" dirty="0"/>
              <a:t>Parent/Family Engagement Plan</a:t>
            </a:r>
            <a:endParaRPr lang="en-US" sz="5400" dirty="0"/>
          </a:p>
        </p:txBody>
      </p:sp>
      <p:sp>
        <p:nvSpPr>
          <p:cNvPr id="3" name="Content Placeholder 2"/>
          <p:cNvSpPr>
            <a:spLocks noGrp="1"/>
          </p:cNvSpPr>
          <p:nvPr>
            <p:ph idx="1"/>
          </p:nvPr>
        </p:nvSpPr>
        <p:spPr>
          <a:xfrm>
            <a:off x="468457" y="2014152"/>
            <a:ext cx="11029615" cy="3620530"/>
          </a:xfrm>
        </p:spPr>
        <p:txBody>
          <a:bodyPr>
            <a:normAutofit/>
          </a:bodyPr>
          <a:lstStyle/>
          <a:p>
            <a:pPr marL="0" lvl="0" indent="0" defTabSz="914400">
              <a:lnSpc>
                <a:spcPct val="90000"/>
              </a:lnSpc>
              <a:spcBef>
                <a:spcPts val="1200"/>
              </a:spcBef>
              <a:spcAft>
                <a:spcPts val="200"/>
              </a:spcAft>
              <a:buClr>
                <a:srgbClr val="1CADE4"/>
              </a:buClr>
              <a:buSzPct val="100000"/>
              <a:buNone/>
            </a:pPr>
            <a:r>
              <a:rPr lang="en-US" sz="2800" dirty="0">
                <a:solidFill>
                  <a:prstClr val="black">
                    <a:lumMod val="75000"/>
                    <a:lumOff val="25000"/>
                  </a:prstClr>
                </a:solidFill>
                <a:cs typeface="Arial" panose="020B0604020202020204" pitchFamily="34" charset="0"/>
              </a:rPr>
              <a:t>Schools develop and implement annual </a:t>
            </a:r>
            <a:r>
              <a:rPr lang="en-US" sz="2800" b="1" dirty="0">
                <a:solidFill>
                  <a:prstClr val="black">
                    <a:lumMod val="75000"/>
                    <a:lumOff val="25000"/>
                  </a:prstClr>
                </a:solidFill>
                <a:cs typeface="Arial" panose="020B0604020202020204" pitchFamily="34" charset="0"/>
              </a:rPr>
              <a:t>Parent and Family Engagement Plans </a:t>
            </a:r>
            <a:r>
              <a:rPr lang="en-US" sz="2800" dirty="0">
                <a:solidFill>
                  <a:prstClr val="black">
                    <a:lumMod val="75000"/>
                    <a:lumOff val="25000"/>
                  </a:prstClr>
                </a:solidFill>
                <a:cs typeface="Arial" panose="020B0604020202020204" pitchFamily="34" charset="0"/>
              </a:rPr>
              <a:t>to support student achievement. Parents are asked to partner with school teams as planners, participants, and decision-makers in the operation of the school-wide Title I program. This partnership is vital in strengthening the program’s ability to meet the needs of all students and</a:t>
            </a:r>
            <a:r>
              <a:rPr lang="en-US" sz="2600" dirty="0">
                <a:solidFill>
                  <a:prstClr val="black">
                    <a:lumMod val="75000"/>
                    <a:lumOff val="25000"/>
                  </a:prstClr>
                </a:solidFill>
                <a:cs typeface="Arial" panose="020B0604020202020204" pitchFamily="34" charset="0"/>
              </a:rPr>
              <a:t> support parents’ active commitment to their student’s learning and development in school.</a:t>
            </a:r>
            <a:r>
              <a:rPr lang="en-US" sz="2800" dirty="0">
                <a:solidFill>
                  <a:prstClr val="black">
                    <a:lumMod val="75000"/>
                    <a:lumOff val="25000"/>
                  </a:prstClr>
                </a:solidFill>
                <a:cs typeface="Arial" panose="020B0604020202020204" pitchFamily="34" charset="0"/>
              </a:rPr>
              <a:t> </a:t>
            </a:r>
          </a:p>
          <a:p>
            <a:pPr marL="0" lvl="0" indent="0" defTabSz="914400">
              <a:lnSpc>
                <a:spcPct val="90000"/>
              </a:lnSpc>
              <a:spcBef>
                <a:spcPts val="1200"/>
              </a:spcBef>
              <a:spcAft>
                <a:spcPts val="1200"/>
              </a:spcAft>
              <a:buClr>
                <a:srgbClr val="1CADE4"/>
              </a:buClr>
              <a:buSzPct val="100000"/>
              <a:buNone/>
            </a:pPr>
            <a:endParaRPr lang="en-US" sz="24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pic>
        <p:nvPicPr>
          <p:cNvPr id="6" name="Picture 5">
            <a:extLst>
              <a:ext uri="{FF2B5EF4-FFF2-40B4-BE49-F238E27FC236}">
                <a16:creationId xmlns:a16="http://schemas.microsoft.com/office/drawing/2014/main" id="{65435250-E761-4A33-A4EC-072A3A56EB05}"/>
              </a:ext>
            </a:extLst>
          </p:cNvPr>
          <p:cNvPicPr>
            <a:picLocks noChangeAspect="1"/>
          </p:cNvPicPr>
          <p:nvPr/>
        </p:nvPicPr>
        <p:blipFill>
          <a:blip r:embed="rId2"/>
          <a:stretch>
            <a:fillRect/>
          </a:stretch>
        </p:blipFill>
        <p:spPr>
          <a:xfrm>
            <a:off x="10111062" y="5384129"/>
            <a:ext cx="1499746" cy="1048603"/>
          </a:xfrm>
          <a:prstGeom prst="rect">
            <a:avLst/>
          </a:prstGeom>
        </p:spPr>
      </p:pic>
    </p:spTree>
    <p:extLst>
      <p:ext uri="{BB962C8B-B14F-4D97-AF65-F5344CB8AC3E}">
        <p14:creationId xmlns:p14="http://schemas.microsoft.com/office/powerpoint/2010/main" val="1461398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18457"/>
            <a:ext cx="11029616" cy="997499"/>
          </a:xfrm>
        </p:spPr>
        <p:txBody>
          <a:bodyPr>
            <a:normAutofit/>
          </a:bodyPr>
          <a:lstStyle/>
          <a:p>
            <a:pPr algn="ctr"/>
            <a:r>
              <a:rPr lang="en-US" sz="5400" cap="none" dirty="0"/>
              <a:t> School-Parent-Student Compact</a:t>
            </a:r>
          </a:p>
        </p:txBody>
      </p:sp>
      <p:sp>
        <p:nvSpPr>
          <p:cNvPr id="3" name="Content Placeholder 2"/>
          <p:cNvSpPr>
            <a:spLocks noGrp="1"/>
          </p:cNvSpPr>
          <p:nvPr>
            <p:ph idx="1"/>
          </p:nvPr>
        </p:nvSpPr>
        <p:spPr>
          <a:xfrm>
            <a:off x="468457" y="2005131"/>
            <a:ext cx="11029615" cy="3678303"/>
          </a:xfrm>
        </p:spPr>
        <p:txBody>
          <a:bodyPr/>
          <a:lstStyle/>
          <a:p>
            <a:pPr marL="0" indent="0">
              <a:buNone/>
            </a:pPr>
            <a:r>
              <a:rPr lang="en-US" sz="2800" dirty="0">
                <a:solidFill>
                  <a:prstClr val="black">
                    <a:lumMod val="75000"/>
                    <a:lumOff val="25000"/>
                  </a:prstClr>
                </a:solidFill>
                <a:cs typeface="Arial" panose="020B0604020202020204" pitchFamily="34" charset="0"/>
              </a:rPr>
              <a:t>The </a:t>
            </a:r>
            <a:r>
              <a:rPr lang="en-US" sz="2800" b="1" dirty="0">
                <a:solidFill>
                  <a:prstClr val="black">
                    <a:lumMod val="75000"/>
                    <a:lumOff val="25000"/>
                  </a:prstClr>
                </a:solidFill>
                <a:cs typeface="Arial" panose="020B0604020202020204" pitchFamily="34" charset="0"/>
              </a:rPr>
              <a:t>School-Parent-Student Compact </a:t>
            </a:r>
            <a:r>
              <a:rPr lang="en-US" sz="2800" dirty="0">
                <a:solidFill>
                  <a:prstClr val="black">
                    <a:lumMod val="75000"/>
                    <a:lumOff val="25000"/>
                  </a:prstClr>
                </a:solidFill>
                <a:cs typeface="Arial" panose="020B0604020202020204" pitchFamily="34" charset="0"/>
              </a:rPr>
              <a:t>is an agreement between the parent, teacher, and the student. Students have an increased opportunity for success when expectations are clear, consistent, and supported at home. Effective schools are a result of families and educators working together. We encourage you to form a partnership with your school.</a:t>
            </a:r>
            <a:endParaRPr lang="en-US"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pic>
        <p:nvPicPr>
          <p:cNvPr id="7" name="Picture 6">
            <a:extLst>
              <a:ext uri="{FF2B5EF4-FFF2-40B4-BE49-F238E27FC236}">
                <a16:creationId xmlns:a16="http://schemas.microsoft.com/office/drawing/2014/main" id="{65435250-E761-4A33-A4EC-072A3A56EB05}"/>
              </a:ext>
            </a:extLst>
          </p:cNvPr>
          <p:cNvPicPr>
            <a:picLocks noChangeAspect="1"/>
          </p:cNvPicPr>
          <p:nvPr/>
        </p:nvPicPr>
        <p:blipFill>
          <a:blip r:embed="rId2"/>
          <a:stretch>
            <a:fillRect/>
          </a:stretch>
        </p:blipFill>
        <p:spPr>
          <a:xfrm>
            <a:off x="10111062" y="5384129"/>
            <a:ext cx="1499746" cy="1048603"/>
          </a:xfrm>
          <a:prstGeom prst="rect">
            <a:avLst/>
          </a:prstGeom>
        </p:spPr>
      </p:pic>
    </p:spTree>
    <p:extLst>
      <p:ext uri="{BB962C8B-B14F-4D97-AF65-F5344CB8AC3E}">
        <p14:creationId xmlns:p14="http://schemas.microsoft.com/office/powerpoint/2010/main" val="3452363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r>
              <a:rPr lang="en-US" sz="5400" cap="none" dirty="0"/>
              <a:t>School Improvement Plan</a:t>
            </a:r>
            <a:endParaRPr lang="en-US" sz="5400" dirty="0"/>
          </a:p>
        </p:txBody>
      </p:sp>
      <p:sp>
        <p:nvSpPr>
          <p:cNvPr id="3" name="Content Placeholder 2"/>
          <p:cNvSpPr>
            <a:spLocks noGrp="1"/>
          </p:cNvSpPr>
          <p:nvPr>
            <p:ph idx="1"/>
          </p:nvPr>
        </p:nvSpPr>
        <p:spPr>
          <a:xfrm>
            <a:off x="468457" y="2005131"/>
            <a:ext cx="11029615" cy="4185604"/>
          </a:xfrm>
        </p:spPr>
        <p:txBody>
          <a:bodyPr>
            <a:normAutofit/>
          </a:bodyPr>
          <a:lstStyle/>
          <a:p>
            <a:pPr marL="91440" lvl="0" indent="-91440" defTabSz="914400">
              <a:lnSpc>
                <a:spcPct val="90000"/>
              </a:lnSpc>
              <a:spcBef>
                <a:spcPts val="1200"/>
              </a:spcBef>
              <a:spcAft>
                <a:spcPts val="1200"/>
              </a:spcAft>
              <a:buClr>
                <a:srgbClr val="1CADE4"/>
              </a:buClr>
              <a:buSzPct val="100000"/>
              <a:buFont typeface="Calibri" panose="020F0502020204030204" pitchFamily="34" charset="0"/>
              <a:buChar char=" "/>
            </a:pPr>
            <a:r>
              <a:rPr lang="en-US" sz="2800" dirty="0">
                <a:solidFill>
                  <a:prstClr val="black">
                    <a:lumMod val="75000"/>
                    <a:lumOff val="25000"/>
                  </a:prstClr>
                </a:solidFill>
                <a:latin typeface="Arial" panose="020B0604020202020204" pitchFamily="34" charset="0"/>
                <a:cs typeface="Arial" panose="020B0604020202020204" pitchFamily="34" charset="0"/>
              </a:rPr>
              <a:t>The purpose of a </a:t>
            </a:r>
            <a:r>
              <a:rPr lang="en-US" sz="2800" b="1" dirty="0">
                <a:solidFill>
                  <a:prstClr val="black">
                    <a:lumMod val="75000"/>
                    <a:lumOff val="25000"/>
                  </a:prstClr>
                </a:solidFill>
                <a:latin typeface="Arial" panose="020B0604020202020204" pitchFamily="34" charset="0"/>
                <a:cs typeface="Arial" panose="020B0604020202020204" pitchFamily="34" charset="0"/>
              </a:rPr>
              <a:t>School Improvement Plan</a:t>
            </a:r>
            <a:r>
              <a:rPr lang="en-US" sz="2800" dirty="0">
                <a:solidFill>
                  <a:prstClr val="black">
                    <a:lumMod val="75000"/>
                    <a:lumOff val="25000"/>
                  </a:prstClr>
                </a:solidFill>
                <a:latin typeface="Arial" panose="020B0604020202020204" pitchFamily="34" charset="0"/>
                <a:cs typeface="Arial" panose="020B0604020202020204" pitchFamily="34" charset="0"/>
              </a:rPr>
              <a:t> is to guide the school’s problem-solving and planning process throughout the school year. </a:t>
            </a:r>
          </a:p>
          <a:p>
            <a:pPr marL="91440" lvl="0" indent="-91440" defTabSz="914400">
              <a:lnSpc>
                <a:spcPct val="90000"/>
              </a:lnSpc>
              <a:spcBef>
                <a:spcPts val="1200"/>
              </a:spcBef>
              <a:spcAft>
                <a:spcPts val="1200"/>
              </a:spcAft>
              <a:buClr>
                <a:srgbClr val="1CADE4"/>
              </a:buClr>
              <a:buSzPct val="100000"/>
              <a:buFont typeface="Calibri" panose="020F0502020204030204" pitchFamily="34" charset="0"/>
              <a:buChar char=" "/>
            </a:pPr>
            <a:r>
              <a:rPr lang="en-US" sz="2800" dirty="0">
                <a:solidFill>
                  <a:prstClr val="black">
                    <a:lumMod val="75000"/>
                    <a:lumOff val="25000"/>
                  </a:prstClr>
                </a:solidFill>
                <a:latin typeface="Arial" panose="020B0604020202020204" pitchFamily="34" charset="0"/>
                <a:cs typeface="Arial" panose="020B0604020202020204" pitchFamily="34" charset="0"/>
              </a:rPr>
              <a:t>The School Improvement Plan helps to identify, organize, and implement strategies and resources that will lead to increased student achievement.</a:t>
            </a:r>
          </a:p>
          <a:p>
            <a:pPr marL="91440" lvl="0" indent="-91440" defTabSz="914400">
              <a:lnSpc>
                <a:spcPct val="90000"/>
              </a:lnSpc>
              <a:spcBef>
                <a:spcPts val="1200"/>
              </a:spcBef>
              <a:spcAft>
                <a:spcPts val="1200"/>
              </a:spcAft>
              <a:buClr>
                <a:srgbClr val="1CADE4"/>
              </a:buClr>
              <a:buSzPct val="100000"/>
              <a:buFont typeface="Calibri" panose="020F0502020204030204" pitchFamily="34" charset="0"/>
              <a:buChar char=" "/>
            </a:pPr>
            <a:r>
              <a:rPr lang="en-US" sz="2800" dirty="0">
                <a:solidFill>
                  <a:prstClr val="black">
                    <a:lumMod val="75000"/>
                    <a:lumOff val="25000"/>
                  </a:prstClr>
                </a:solidFill>
                <a:latin typeface="Arial" panose="020B0604020202020204" pitchFamily="34" charset="0"/>
                <a:cs typeface="Arial" panose="020B0604020202020204" pitchFamily="34" charset="0"/>
              </a:rPr>
              <a:t>A copy of the School Improvement Plan can be found in the school’s front office and on the school’s website. </a:t>
            </a:r>
          </a:p>
          <a:p>
            <a:pPr marL="0" indent="0">
              <a:buNone/>
            </a:pPr>
            <a:endParaRPr lang="en-US"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pic>
        <p:nvPicPr>
          <p:cNvPr id="8" name="Picture 7">
            <a:extLst>
              <a:ext uri="{FF2B5EF4-FFF2-40B4-BE49-F238E27FC236}">
                <a16:creationId xmlns:a16="http://schemas.microsoft.com/office/drawing/2014/main" id="{65435250-E761-4A33-A4EC-072A3A56EB05}"/>
              </a:ext>
            </a:extLst>
          </p:cNvPr>
          <p:cNvPicPr>
            <a:picLocks noChangeAspect="1"/>
          </p:cNvPicPr>
          <p:nvPr/>
        </p:nvPicPr>
        <p:blipFill>
          <a:blip r:embed="rId2"/>
          <a:stretch>
            <a:fillRect/>
          </a:stretch>
        </p:blipFill>
        <p:spPr>
          <a:xfrm>
            <a:off x="10111062" y="5384129"/>
            <a:ext cx="1499746" cy="1048603"/>
          </a:xfrm>
          <a:prstGeom prst="rect">
            <a:avLst/>
          </a:prstGeom>
        </p:spPr>
      </p:pic>
    </p:spTree>
    <p:extLst>
      <p:ext uri="{BB962C8B-B14F-4D97-AF65-F5344CB8AC3E}">
        <p14:creationId xmlns:p14="http://schemas.microsoft.com/office/powerpoint/2010/main" val="1388434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a:t>
            </a:r>
            <a:r>
              <a:rPr lang="en-US" sz="5400" cap="none" dirty="0"/>
              <a:t>Parent’s Right to Know</a:t>
            </a:r>
            <a:endParaRPr lang="en-US" sz="5400" dirty="0"/>
          </a:p>
        </p:txBody>
      </p:sp>
      <p:sp>
        <p:nvSpPr>
          <p:cNvPr id="3" name="Content Placeholder 2"/>
          <p:cNvSpPr>
            <a:spLocks noGrp="1"/>
          </p:cNvSpPr>
          <p:nvPr>
            <p:ph idx="1"/>
          </p:nvPr>
        </p:nvSpPr>
        <p:spPr>
          <a:xfrm>
            <a:off x="468457" y="2005131"/>
            <a:ext cx="11029615" cy="4185604"/>
          </a:xfrm>
        </p:spPr>
        <p:txBody>
          <a:bodyPr>
            <a:normAutofit/>
          </a:bodyPr>
          <a:lstStyle/>
          <a:p>
            <a:pPr marL="91440" lvl="0" indent="-91440" defTabSz="914400">
              <a:lnSpc>
                <a:spcPct val="90000"/>
              </a:lnSpc>
              <a:spcBef>
                <a:spcPts val="1200"/>
              </a:spcBef>
              <a:spcAft>
                <a:spcPts val="1200"/>
              </a:spcAft>
              <a:buClr>
                <a:srgbClr val="1CADE4"/>
              </a:buClr>
              <a:buSzPct val="100000"/>
              <a:buFont typeface="Calibri" panose="020F0502020204030204" pitchFamily="34" charset="0"/>
              <a:buChar char=" "/>
            </a:pPr>
            <a:r>
              <a:rPr lang="en-US" sz="2800" b="1" dirty="0">
                <a:solidFill>
                  <a:prstClr val="black">
                    <a:lumMod val="75000"/>
                    <a:lumOff val="25000"/>
                  </a:prstClr>
                </a:solidFill>
                <a:cs typeface="Arial" panose="020B0604020202020204" pitchFamily="34" charset="0"/>
              </a:rPr>
              <a:t>Parent’s Right to Know - </a:t>
            </a:r>
            <a:r>
              <a:rPr lang="en-US" sz="2800" dirty="0">
                <a:solidFill>
                  <a:prstClr val="black">
                    <a:lumMod val="75000"/>
                    <a:lumOff val="25000"/>
                  </a:prstClr>
                </a:solidFill>
                <a:cs typeface="Arial" panose="020B0604020202020204" pitchFamily="34" charset="0"/>
              </a:rPr>
              <a:t>Parents have the right to request information regarding the professional qualifications of their child’s teacher’s. Complete the form provided by your school to request this information.  </a:t>
            </a:r>
          </a:p>
          <a:p>
            <a:pPr marL="0" indent="0">
              <a:buNone/>
            </a:pPr>
            <a:endParaRPr lang="en-US"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pic>
        <p:nvPicPr>
          <p:cNvPr id="8" name="Picture 7">
            <a:extLst>
              <a:ext uri="{FF2B5EF4-FFF2-40B4-BE49-F238E27FC236}">
                <a16:creationId xmlns:a16="http://schemas.microsoft.com/office/drawing/2014/main" id="{65435250-E761-4A33-A4EC-072A3A56EB05}"/>
              </a:ext>
            </a:extLst>
          </p:cNvPr>
          <p:cNvPicPr>
            <a:picLocks noChangeAspect="1"/>
          </p:cNvPicPr>
          <p:nvPr/>
        </p:nvPicPr>
        <p:blipFill>
          <a:blip r:embed="rId2"/>
          <a:stretch>
            <a:fillRect/>
          </a:stretch>
        </p:blipFill>
        <p:spPr>
          <a:xfrm>
            <a:off x="10111062" y="5384129"/>
            <a:ext cx="1499746" cy="1048603"/>
          </a:xfrm>
          <a:prstGeom prst="rect">
            <a:avLst/>
          </a:prstGeom>
        </p:spPr>
      </p:pic>
    </p:spTree>
    <p:extLst>
      <p:ext uri="{BB962C8B-B14F-4D97-AF65-F5344CB8AC3E}">
        <p14:creationId xmlns:p14="http://schemas.microsoft.com/office/powerpoint/2010/main" val="3595427443"/>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otalTime>117</TotalTime>
  <Words>691</Words>
  <Application>Microsoft Office PowerPoint</Application>
  <PresentationFormat>Widescreen</PresentationFormat>
  <Paragraphs>72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Garamond</vt:lpstr>
      <vt:lpstr>Gill Sans MT</vt:lpstr>
      <vt:lpstr>Wingdings 2</vt:lpstr>
      <vt:lpstr>Dividend</vt:lpstr>
      <vt:lpstr>ANNUAL Title I Meeting</vt:lpstr>
      <vt:lpstr>Title I Overview</vt:lpstr>
      <vt:lpstr>What Is Title I ?</vt:lpstr>
      <vt:lpstr>Title I Funds</vt:lpstr>
      <vt:lpstr> Title I Plan</vt:lpstr>
      <vt:lpstr>Parent/Family Engagement Plan</vt:lpstr>
      <vt:lpstr> School-Parent-Student Compact</vt:lpstr>
      <vt:lpstr> School Improvement Plan</vt:lpstr>
      <vt:lpstr> Parent’s Right to Know</vt:lpstr>
      <vt:lpstr>Title I needs assessment</vt:lpstr>
      <vt:lpstr>Budget overview</vt:lpstr>
      <vt:lpstr>Title I Documents </vt:lpstr>
      <vt:lpstr>       All parents are encouraged to participate in parent and family engagement activities. Check your school and district calendars for upcoming events!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Title I Meeting</dc:title>
  <dc:creator>Knight, April</dc:creator>
  <cp:lastModifiedBy>Goldsberry, Russell</cp:lastModifiedBy>
  <cp:revision>11</cp:revision>
  <dcterms:created xsi:type="dcterms:W3CDTF">2024-08-15T18:43:59Z</dcterms:created>
  <dcterms:modified xsi:type="dcterms:W3CDTF">2024-08-16T12:17:01Z</dcterms:modified>
</cp:coreProperties>
</file>